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6" r:id="rId1"/>
  </p:sldMasterIdLst>
  <p:notesMasterIdLst>
    <p:notesMasterId r:id="rId33"/>
  </p:notesMasterIdLst>
  <p:handoutMasterIdLst>
    <p:handoutMasterId r:id="rId34"/>
  </p:handoutMasterIdLst>
  <p:sldIdLst>
    <p:sldId id="581" r:id="rId2"/>
    <p:sldId id="558" r:id="rId3"/>
    <p:sldId id="599" r:id="rId4"/>
    <p:sldId id="573" r:id="rId5"/>
    <p:sldId id="583" r:id="rId6"/>
    <p:sldId id="553" r:id="rId7"/>
    <p:sldId id="561" r:id="rId8"/>
    <p:sldId id="560" r:id="rId9"/>
    <p:sldId id="563" r:id="rId10"/>
    <p:sldId id="564" r:id="rId11"/>
    <p:sldId id="546" r:id="rId12"/>
    <p:sldId id="572" r:id="rId13"/>
    <p:sldId id="568" r:id="rId14"/>
    <p:sldId id="575" r:id="rId15"/>
    <p:sldId id="586" r:id="rId16"/>
    <p:sldId id="589" r:id="rId17"/>
    <p:sldId id="593" r:id="rId18"/>
    <p:sldId id="576" r:id="rId19"/>
    <p:sldId id="580" r:id="rId20"/>
    <p:sldId id="566" r:id="rId21"/>
    <p:sldId id="582" r:id="rId22"/>
    <p:sldId id="591" r:id="rId23"/>
    <p:sldId id="590" r:id="rId24"/>
    <p:sldId id="594" r:id="rId25"/>
    <p:sldId id="596" r:id="rId26"/>
    <p:sldId id="588" r:id="rId27"/>
    <p:sldId id="592" r:id="rId28"/>
    <p:sldId id="587" r:id="rId29"/>
    <p:sldId id="569" r:id="rId30"/>
    <p:sldId id="598" r:id="rId31"/>
    <p:sldId id="540" r:id="rId32"/>
  </p:sldIdLst>
  <p:sldSz cx="10077450" cy="6483350"/>
  <p:notesSz cx="6797675" cy="987425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ys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ys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ys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ys" pitchFamily="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C1BE"/>
    <a:srgbClr val="606A74"/>
    <a:srgbClr val="ADB3DB"/>
    <a:srgbClr val="FF5800"/>
    <a:srgbClr val="003950"/>
    <a:srgbClr val="FFCC66"/>
    <a:srgbClr val="FF9F3F"/>
    <a:srgbClr val="FF9966"/>
    <a:srgbClr val="AF5801"/>
    <a:srgbClr val="F67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79" autoAdjust="0"/>
    <p:restoredTop sz="76639" autoAdjust="0"/>
  </p:normalViewPr>
  <p:slideViewPr>
    <p:cSldViewPr snapToGrid="0">
      <p:cViewPr>
        <p:scale>
          <a:sx n="80" d="100"/>
          <a:sy n="80" d="100"/>
        </p:scale>
        <p:origin x="-878" y="840"/>
      </p:cViewPr>
      <p:guideLst>
        <p:guide orient="horz" pos="2042"/>
        <p:guide pos="3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610" y="-84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00A167-186A-465E-B5C3-EF0CFEEC95C6}" type="doc">
      <dgm:prSet loTypeId="urn:microsoft.com/office/officeart/2005/8/layout/radial1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F2876174-E7ED-4CAA-864B-9FE4267E9855}">
      <dgm:prSet phldrT="[Text]" custT="1"/>
      <dgm:spPr>
        <a:gradFill rotWithShape="0">
          <a:gsLst>
            <a:gs pos="0">
              <a:srgbClr val="005E83"/>
            </a:gs>
            <a:gs pos="100000">
              <a:srgbClr val="003950"/>
            </a:gs>
          </a:gsLst>
          <a:lin ang="5400000" scaled="0"/>
        </a:gradFill>
      </dgm:spPr>
      <dgm:t>
        <a:bodyPr/>
        <a:lstStyle/>
        <a:p>
          <a:r>
            <a:rPr lang="en-AU" sz="1600" b="1" dirty="0" smtClean="0">
              <a:solidFill>
                <a:schemeClr val="bg1"/>
              </a:solidFill>
              <a:latin typeface="Calibri" pitchFamily="34" charset="0"/>
            </a:rPr>
            <a:t>Life</a:t>
          </a:r>
          <a:endParaRPr lang="en-AU" sz="1600" b="1" dirty="0">
            <a:solidFill>
              <a:schemeClr val="bg1"/>
            </a:solidFill>
            <a:latin typeface="Calibri" pitchFamily="34" charset="0"/>
          </a:endParaRPr>
        </a:p>
      </dgm:t>
    </dgm:pt>
    <dgm:pt modelId="{098D1212-8D05-445E-9875-5F75FF7353F4}" type="parTrans" cxnId="{E3CC00F3-2143-4744-A3CB-16DD97129AD7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FDEF820B-29DB-47EC-A136-E993E97B5E0E}" type="sibTrans" cxnId="{E3CC00F3-2143-4744-A3CB-16DD97129AD7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40CACB78-AA60-421D-9537-48A6A84171A5}">
      <dgm:prSet phldrT="[Text]" custT="1"/>
      <dgm:spPr>
        <a:gradFill rotWithShape="0">
          <a:gsLst>
            <a:gs pos="0">
              <a:srgbClr val="FF9F3F"/>
            </a:gs>
            <a:gs pos="100000">
              <a:srgbClr val="E75C0F"/>
            </a:gs>
          </a:gsLst>
          <a:lin ang="5400000" scaled="0"/>
        </a:gra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Friends &lt;3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35ABC298-C8D0-42FF-BCB4-AB046869F6D8}" type="parTrans" cxnId="{679D4D25-4E83-40C0-9DFF-3883892C8A03}">
      <dgm:prSet/>
      <dgm:spPr/>
      <dgm:t>
        <a:bodyPr/>
        <a:lstStyle/>
        <a:p>
          <a:endParaRPr lang="en-AU">
            <a:solidFill>
              <a:schemeClr val="tx1"/>
            </a:solidFill>
            <a:latin typeface="Calibri" pitchFamily="34" charset="0"/>
          </a:endParaRPr>
        </a:p>
      </dgm:t>
    </dgm:pt>
    <dgm:pt modelId="{1596FCB9-938F-4D0C-851F-7C9FDE67C14B}" type="sibTrans" cxnId="{679D4D25-4E83-40C0-9DFF-3883892C8A03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DD7A04CA-CFE1-4E3C-BFF6-A064B9E8788C}">
      <dgm:prSet phldrT="[Text]" custT="1"/>
      <dgm:spPr>
        <a:solidFill>
          <a:srgbClr val="92D050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Sport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904857E3-4D52-4731-AEEE-856E83104F3C}" type="parTrans" cxnId="{CD1A4EAA-0295-4584-8C97-1EC9A740F268}">
      <dgm:prSet/>
      <dgm:spPr/>
      <dgm:t>
        <a:bodyPr/>
        <a:lstStyle/>
        <a:p>
          <a:endParaRPr lang="en-AU">
            <a:solidFill>
              <a:schemeClr val="tx1"/>
            </a:solidFill>
            <a:latin typeface="Calibri" pitchFamily="34" charset="0"/>
          </a:endParaRPr>
        </a:p>
      </dgm:t>
    </dgm:pt>
    <dgm:pt modelId="{3CB5607A-CB7D-49EB-A4BD-3CA2DC736D43}" type="sibTrans" cxnId="{CD1A4EAA-0295-4584-8C97-1EC9A740F268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3A2FA554-4560-4C60-8B4D-F5CB61CE05C3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Jobs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5DB45784-6C1A-4D69-B43D-6CBBDE148E83}" type="parTrans" cxnId="{E8E924B7-2998-4470-978A-EFFAEAFE7D9E}">
      <dgm:prSet/>
      <dgm:spPr/>
      <dgm:t>
        <a:bodyPr/>
        <a:lstStyle/>
        <a:p>
          <a:endParaRPr lang="en-AU">
            <a:solidFill>
              <a:schemeClr val="tx1"/>
            </a:solidFill>
            <a:latin typeface="Calibri" pitchFamily="34" charset="0"/>
          </a:endParaRPr>
        </a:p>
      </dgm:t>
    </dgm:pt>
    <dgm:pt modelId="{DFCD5EF2-D186-41CE-BBD9-3B5144662095}" type="sibTrans" cxnId="{E8E924B7-2998-4470-978A-EFFAEAFE7D9E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F37567F0-A621-40E9-A931-368C0736F4E4}">
      <dgm:prSet phldrT="[Text]" custRadScaleRad="108814" custRadScaleInc="-51599"/>
      <dgm:spPr>
        <a:gradFill rotWithShape="0">
          <a:gsLst>
            <a:gs pos="0">
              <a:srgbClr val="FF9F3F"/>
            </a:gs>
            <a:gs pos="100000">
              <a:srgbClr val="E75C0F"/>
            </a:gs>
          </a:gsLst>
          <a:lin ang="5400000" scaled="0"/>
        </a:gradFill>
      </dgm:spPr>
      <dgm:t>
        <a:bodyPr/>
        <a:lstStyle/>
        <a:p>
          <a:endParaRPr lang="en-AU" dirty="0"/>
        </a:p>
      </dgm:t>
    </dgm:pt>
    <dgm:pt modelId="{F998DCA7-D484-4568-85C5-C715A804BB6C}" type="parTrans" cxnId="{BAB68160-7030-4D53-8F05-BDDA926FAFFD}">
      <dgm:prSet/>
      <dgm:spPr/>
      <dgm:t>
        <a:bodyPr/>
        <a:lstStyle/>
        <a:p>
          <a:endParaRPr lang="en-AU"/>
        </a:p>
      </dgm:t>
    </dgm:pt>
    <dgm:pt modelId="{A6920FBF-769A-4D4F-AF62-87AA8AD9B49E}" type="sibTrans" cxnId="{BAB68160-7030-4D53-8F05-BDDA926FAFFD}">
      <dgm:prSet/>
      <dgm:spPr/>
      <dgm:t>
        <a:bodyPr/>
        <a:lstStyle/>
        <a:p>
          <a:endParaRPr lang="en-AU"/>
        </a:p>
      </dgm:t>
    </dgm:pt>
    <dgm:pt modelId="{1B73C86F-9BAD-4284-8742-EE34B16A899C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Study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A6658EC7-12FB-4174-9C17-934DFF58733A}" type="parTrans" cxnId="{7C7D8374-1823-4066-97F3-24B5E36D6C69}">
      <dgm:prSet/>
      <dgm:spPr/>
      <dgm:t>
        <a:bodyPr/>
        <a:lstStyle/>
        <a:p>
          <a:endParaRPr lang="en-AU"/>
        </a:p>
      </dgm:t>
    </dgm:pt>
    <dgm:pt modelId="{06EFCE02-82B0-4634-A35F-9DA25EAE6655}" type="sibTrans" cxnId="{7C7D8374-1823-4066-97F3-24B5E36D6C69}">
      <dgm:prSet/>
      <dgm:spPr/>
      <dgm:t>
        <a:bodyPr/>
        <a:lstStyle/>
        <a:p>
          <a:endParaRPr lang="en-AU"/>
        </a:p>
      </dgm:t>
    </dgm:pt>
    <dgm:pt modelId="{122A95A1-7E7B-4EBB-89C5-FD5FC9D01954}">
      <dgm:prSet custT="1"/>
      <dgm:spPr>
        <a:solidFill>
          <a:srgbClr val="71C1BE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Family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530831E2-A0F9-4EDE-9151-B0CB5C2DF6FA}" type="parTrans" cxnId="{DBE78A03-D661-46AC-B7A2-8DDA2D909654}">
      <dgm:prSet/>
      <dgm:spPr/>
      <dgm:t>
        <a:bodyPr/>
        <a:lstStyle/>
        <a:p>
          <a:endParaRPr lang="en-AU"/>
        </a:p>
      </dgm:t>
    </dgm:pt>
    <dgm:pt modelId="{B60FF8CC-5ABC-48AC-AD86-5BB1185A8B78}" type="sibTrans" cxnId="{DBE78A03-D661-46AC-B7A2-8DDA2D909654}">
      <dgm:prSet/>
      <dgm:spPr/>
      <dgm:t>
        <a:bodyPr/>
        <a:lstStyle/>
        <a:p>
          <a:endParaRPr lang="en-AU"/>
        </a:p>
      </dgm:t>
    </dgm:pt>
    <dgm:pt modelId="{D8E6693B-879D-48A0-96F0-D787E7167B3B}">
      <dgm:prSet phldrT="[Text]" custT="1"/>
      <dgm:spPr>
        <a:solidFill>
          <a:srgbClr val="92D050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Web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800C3F2C-2669-411A-B898-6DC068DDF375}" type="parTrans" cxnId="{45BC5CE6-0B43-4B92-8C6B-8669C6052E2C}">
      <dgm:prSet/>
      <dgm:spPr/>
      <dgm:t>
        <a:bodyPr/>
        <a:lstStyle/>
        <a:p>
          <a:endParaRPr lang="en-AU"/>
        </a:p>
      </dgm:t>
    </dgm:pt>
    <dgm:pt modelId="{95FD19BA-80C1-492D-BDDA-C3E08F83BF37}" type="sibTrans" cxnId="{45BC5CE6-0B43-4B92-8C6B-8669C6052E2C}">
      <dgm:prSet/>
      <dgm:spPr/>
      <dgm:t>
        <a:bodyPr/>
        <a:lstStyle/>
        <a:p>
          <a:endParaRPr lang="en-AU"/>
        </a:p>
      </dgm:t>
    </dgm:pt>
    <dgm:pt modelId="{27D8753D-E4D1-4664-9780-5E2FFC74D77F}">
      <dgm:prSet phldrT="[Text]" custRadScaleRad="108814" custRadScaleInc="-51599"/>
      <dgm:spPr>
        <a:gradFill rotWithShape="0">
          <a:gsLst>
            <a:gs pos="0">
              <a:srgbClr val="FF9F3F"/>
            </a:gs>
            <a:gs pos="100000">
              <a:srgbClr val="E75C0F"/>
            </a:gs>
          </a:gsLst>
          <a:lin ang="5400000" scaled="0"/>
        </a:gradFill>
      </dgm:spPr>
      <dgm:t>
        <a:bodyPr/>
        <a:lstStyle/>
        <a:p>
          <a:endParaRPr lang="en-AU" dirty="0"/>
        </a:p>
      </dgm:t>
    </dgm:pt>
    <dgm:pt modelId="{96C0D4A5-1A62-4FD7-890E-4D7C91A5BB64}" type="sibTrans" cxnId="{53C7C1F1-1FB8-4F72-A1D9-E0BD8331CAF2}">
      <dgm:prSet/>
      <dgm:spPr/>
      <dgm:t>
        <a:bodyPr/>
        <a:lstStyle/>
        <a:p>
          <a:endParaRPr lang="en-AU"/>
        </a:p>
      </dgm:t>
    </dgm:pt>
    <dgm:pt modelId="{0D1854F5-E036-4C14-9E8F-D6BB26A4F82E}" type="parTrans" cxnId="{53C7C1F1-1FB8-4F72-A1D9-E0BD8331CAF2}">
      <dgm:prSet/>
      <dgm:spPr/>
      <dgm:t>
        <a:bodyPr/>
        <a:lstStyle/>
        <a:p>
          <a:endParaRPr lang="en-AU"/>
        </a:p>
      </dgm:t>
    </dgm:pt>
    <dgm:pt modelId="{0626330B-213D-40B1-B33A-39686F501ACA}">
      <dgm:prSet phldrT="[Text]" custRadScaleRad="106429" custRadScaleInc="-77211"/>
      <dgm:spPr>
        <a:gradFill rotWithShape="0">
          <a:gsLst>
            <a:gs pos="0">
              <a:srgbClr val="FF9F3F"/>
            </a:gs>
            <a:gs pos="100000">
              <a:srgbClr val="E75C0F"/>
            </a:gs>
          </a:gsLst>
          <a:lin ang="5400000" scaled="0"/>
        </a:gradFill>
      </dgm:spPr>
      <dgm:t>
        <a:bodyPr/>
        <a:lstStyle/>
        <a:p>
          <a:endParaRPr lang="en-AU" b="0" dirty="0">
            <a:solidFill>
              <a:schemeClr val="bg1"/>
            </a:solidFill>
            <a:latin typeface="Calibri" pitchFamily="34" charset="0"/>
          </a:endParaRPr>
        </a:p>
      </dgm:t>
    </dgm:pt>
    <dgm:pt modelId="{DA05062A-138E-4B7E-A0F9-1907CC4E90FF}" type="sibTrans" cxnId="{63366CFB-BA95-4AB9-9E89-AF9715ABB081}">
      <dgm:prSet/>
      <dgm:spPr/>
      <dgm:t>
        <a:bodyPr/>
        <a:lstStyle/>
        <a:p>
          <a:endParaRPr lang="en-AU"/>
        </a:p>
      </dgm:t>
    </dgm:pt>
    <dgm:pt modelId="{4F00E733-ADC8-4D16-A019-E60F2B9CDA28}" type="parTrans" cxnId="{63366CFB-BA95-4AB9-9E89-AF9715ABB081}">
      <dgm:prSet/>
      <dgm:spPr/>
      <dgm:t>
        <a:bodyPr/>
        <a:lstStyle/>
        <a:p>
          <a:endParaRPr lang="en-AU"/>
        </a:p>
      </dgm:t>
    </dgm:pt>
    <dgm:pt modelId="{BA67B5CA-1C1D-44C3-AC3B-E36349CBCC97}" type="pres">
      <dgm:prSet presAssocID="{4C00A167-186A-465E-B5C3-EF0CFEEC95C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568D4AD5-C46B-4350-B9CF-4F94207A1B50}" type="pres">
      <dgm:prSet presAssocID="{F2876174-E7ED-4CAA-864B-9FE4267E9855}" presName="centerShape" presStyleLbl="node0" presStyleIdx="0" presStyleCnt="1" custScaleX="133163" custScaleY="129326"/>
      <dgm:spPr/>
      <dgm:t>
        <a:bodyPr/>
        <a:lstStyle/>
        <a:p>
          <a:endParaRPr lang="en-AU"/>
        </a:p>
      </dgm:t>
    </dgm:pt>
    <dgm:pt modelId="{96FE4BCD-D814-4F86-AFDD-D426838B7B42}" type="pres">
      <dgm:prSet presAssocID="{35ABC298-C8D0-42FF-BCB4-AB046869F6D8}" presName="Name9" presStyleLbl="parChTrans1D2" presStyleIdx="0" presStyleCnt="6"/>
      <dgm:spPr/>
      <dgm:t>
        <a:bodyPr/>
        <a:lstStyle/>
        <a:p>
          <a:endParaRPr lang="en-AU"/>
        </a:p>
      </dgm:t>
    </dgm:pt>
    <dgm:pt modelId="{DBD1975E-E8BA-48E6-B6A9-609A870075BF}" type="pres">
      <dgm:prSet presAssocID="{35ABC298-C8D0-42FF-BCB4-AB046869F6D8}" presName="connTx" presStyleLbl="parChTrans1D2" presStyleIdx="0" presStyleCnt="6"/>
      <dgm:spPr/>
      <dgm:t>
        <a:bodyPr/>
        <a:lstStyle/>
        <a:p>
          <a:endParaRPr lang="en-AU"/>
        </a:p>
      </dgm:t>
    </dgm:pt>
    <dgm:pt modelId="{121FF2D2-2122-464B-A158-7634AA0D7481}" type="pres">
      <dgm:prSet presAssocID="{40CACB78-AA60-421D-9537-48A6A84171A5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3431504-F045-4505-A25F-C0B9981AA04B}" type="pres">
      <dgm:prSet presAssocID="{904857E3-4D52-4731-AEEE-856E83104F3C}" presName="Name9" presStyleLbl="parChTrans1D2" presStyleIdx="1" presStyleCnt="6"/>
      <dgm:spPr/>
      <dgm:t>
        <a:bodyPr/>
        <a:lstStyle/>
        <a:p>
          <a:endParaRPr lang="en-AU"/>
        </a:p>
      </dgm:t>
    </dgm:pt>
    <dgm:pt modelId="{EFCB0786-A131-4300-A940-9139FAA8CBD9}" type="pres">
      <dgm:prSet presAssocID="{904857E3-4D52-4731-AEEE-856E83104F3C}" presName="connTx" presStyleLbl="parChTrans1D2" presStyleIdx="1" presStyleCnt="6"/>
      <dgm:spPr/>
      <dgm:t>
        <a:bodyPr/>
        <a:lstStyle/>
        <a:p>
          <a:endParaRPr lang="en-AU"/>
        </a:p>
      </dgm:t>
    </dgm:pt>
    <dgm:pt modelId="{76A4D28C-C6BC-430C-BFED-3F29EA3E29C8}" type="pres">
      <dgm:prSet presAssocID="{DD7A04CA-CFE1-4E3C-BFF6-A064B9E8788C}" presName="node" presStyleLbl="node1" presStyleIdx="1" presStyleCnt="6" custRadScaleRad="123495" custRadScaleInc="-2155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0A046B7-A129-4247-A670-4BAD410DDE46}" type="pres">
      <dgm:prSet presAssocID="{A6658EC7-12FB-4174-9C17-934DFF58733A}" presName="Name9" presStyleLbl="parChTrans1D2" presStyleIdx="2" presStyleCnt="6"/>
      <dgm:spPr/>
      <dgm:t>
        <a:bodyPr/>
        <a:lstStyle/>
        <a:p>
          <a:endParaRPr lang="en-AU"/>
        </a:p>
      </dgm:t>
    </dgm:pt>
    <dgm:pt modelId="{B1FD8680-4241-489F-BA35-EB9A324CF0E0}" type="pres">
      <dgm:prSet presAssocID="{A6658EC7-12FB-4174-9C17-934DFF58733A}" presName="connTx" presStyleLbl="parChTrans1D2" presStyleIdx="2" presStyleCnt="6"/>
      <dgm:spPr/>
      <dgm:t>
        <a:bodyPr/>
        <a:lstStyle/>
        <a:p>
          <a:endParaRPr lang="en-AU"/>
        </a:p>
      </dgm:t>
    </dgm:pt>
    <dgm:pt modelId="{1C8438A1-AEB0-4AC3-AF5A-E5E9B010F182}" type="pres">
      <dgm:prSet presAssocID="{1B73C86F-9BAD-4284-8742-EE34B16A899C}" presName="node" presStyleLbl="node1" presStyleIdx="2" presStyleCnt="6" custRadScaleRad="105320" custRadScaleInc="-37361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FF9230F5-0B84-4EE6-AE25-7EEE788A2FF5}" type="pres">
      <dgm:prSet presAssocID="{800C3F2C-2669-411A-B898-6DC068DDF375}" presName="Name9" presStyleLbl="parChTrans1D2" presStyleIdx="3" presStyleCnt="6"/>
      <dgm:spPr/>
      <dgm:t>
        <a:bodyPr/>
        <a:lstStyle/>
        <a:p>
          <a:endParaRPr lang="en-AU"/>
        </a:p>
      </dgm:t>
    </dgm:pt>
    <dgm:pt modelId="{D0C0F4ED-AE6B-43CD-A90C-D342744C28A7}" type="pres">
      <dgm:prSet presAssocID="{800C3F2C-2669-411A-B898-6DC068DDF375}" presName="connTx" presStyleLbl="parChTrans1D2" presStyleIdx="3" presStyleCnt="6"/>
      <dgm:spPr/>
      <dgm:t>
        <a:bodyPr/>
        <a:lstStyle/>
        <a:p>
          <a:endParaRPr lang="en-AU"/>
        </a:p>
      </dgm:t>
    </dgm:pt>
    <dgm:pt modelId="{B2D7C564-48C7-40E6-BEA5-A3060D3FE244}" type="pres">
      <dgm:prSet presAssocID="{D8E6693B-879D-48A0-96F0-D787E7167B3B}" presName="node" presStyleLbl="node1" presStyleIdx="3" presStyleCnt="6" custRadScaleRad="99964" custRadScaleInc="149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9FE45F5-208C-473D-818D-9B61D439FD02}" type="pres">
      <dgm:prSet presAssocID="{530831E2-A0F9-4EDE-9151-B0CB5C2DF6FA}" presName="Name9" presStyleLbl="parChTrans1D2" presStyleIdx="4" presStyleCnt="6"/>
      <dgm:spPr/>
      <dgm:t>
        <a:bodyPr/>
        <a:lstStyle/>
        <a:p>
          <a:endParaRPr lang="en-AU"/>
        </a:p>
      </dgm:t>
    </dgm:pt>
    <dgm:pt modelId="{4EF94C8A-39C8-4F1D-B95D-15981A6C0576}" type="pres">
      <dgm:prSet presAssocID="{530831E2-A0F9-4EDE-9151-B0CB5C2DF6FA}" presName="connTx" presStyleLbl="parChTrans1D2" presStyleIdx="4" presStyleCnt="6"/>
      <dgm:spPr/>
      <dgm:t>
        <a:bodyPr/>
        <a:lstStyle/>
        <a:p>
          <a:endParaRPr lang="en-AU"/>
        </a:p>
      </dgm:t>
    </dgm:pt>
    <dgm:pt modelId="{F0049F16-E00C-4EE0-BFE3-374F795E8974}" type="pres">
      <dgm:prSet presAssocID="{122A95A1-7E7B-4EBB-89C5-FD5FC9D0195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8EFE8CE-1306-497B-B5A6-C1F67615E1A1}" type="pres">
      <dgm:prSet presAssocID="{5DB45784-6C1A-4D69-B43D-6CBBDE148E83}" presName="Name9" presStyleLbl="parChTrans1D2" presStyleIdx="5" presStyleCnt="6"/>
      <dgm:spPr/>
      <dgm:t>
        <a:bodyPr/>
        <a:lstStyle/>
        <a:p>
          <a:endParaRPr lang="en-AU"/>
        </a:p>
      </dgm:t>
    </dgm:pt>
    <dgm:pt modelId="{968438F3-48CD-47E9-9F31-F788731EB7B0}" type="pres">
      <dgm:prSet presAssocID="{5DB45784-6C1A-4D69-B43D-6CBBDE148E83}" presName="connTx" presStyleLbl="parChTrans1D2" presStyleIdx="5" presStyleCnt="6"/>
      <dgm:spPr/>
      <dgm:t>
        <a:bodyPr/>
        <a:lstStyle/>
        <a:p>
          <a:endParaRPr lang="en-AU"/>
        </a:p>
      </dgm:t>
    </dgm:pt>
    <dgm:pt modelId="{24DC3D2B-2A64-4D64-92C2-086C7BFFDBD9}" type="pres">
      <dgm:prSet presAssocID="{3A2FA554-4560-4C60-8B4D-F5CB61CE05C3}" presName="node" presStyleLbl="node1" presStyleIdx="5" presStyleCnt="6" custRadScaleRad="113697" custRadScaleInc="2068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C134B40E-C3F9-4DF6-97B4-328661D986CF}" type="presOf" srcId="{904857E3-4D52-4731-AEEE-856E83104F3C}" destId="{EFCB0786-A131-4300-A940-9139FAA8CBD9}" srcOrd="1" destOrd="0" presId="urn:microsoft.com/office/officeart/2005/8/layout/radial1"/>
    <dgm:cxn modelId="{43F79C1F-1185-4447-A43D-765ADAFFA87E}" type="presOf" srcId="{D8E6693B-879D-48A0-96F0-D787E7167B3B}" destId="{B2D7C564-48C7-40E6-BEA5-A3060D3FE244}" srcOrd="0" destOrd="0" presId="urn:microsoft.com/office/officeart/2005/8/layout/radial1"/>
    <dgm:cxn modelId="{C0E45C87-2166-4A57-89EA-89628B9FEF2E}" type="presOf" srcId="{A6658EC7-12FB-4174-9C17-934DFF58733A}" destId="{10A046B7-A129-4247-A670-4BAD410DDE46}" srcOrd="0" destOrd="0" presId="urn:microsoft.com/office/officeart/2005/8/layout/radial1"/>
    <dgm:cxn modelId="{63366CFB-BA95-4AB9-9E89-AF9715ABB081}" srcId="{4C00A167-186A-465E-B5C3-EF0CFEEC95C6}" destId="{0626330B-213D-40B1-B33A-39686F501ACA}" srcOrd="3" destOrd="0" parTransId="{4F00E733-ADC8-4D16-A019-E60F2B9CDA28}" sibTransId="{DA05062A-138E-4B7E-A0F9-1907CC4E90FF}"/>
    <dgm:cxn modelId="{BAB68160-7030-4D53-8F05-BDDA926FAFFD}" srcId="{4C00A167-186A-465E-B5C3-EF0CFEEC95C6}" destId="{F37567F0-A621-40E9-A931-368C0736F4E4}" srcOrd="1" destOrd="0" parTransId="{F998DCA7-D484-4568-85C5-C715A804BB6C}" sibTransId="{A6920FBF-769A-4D4F-AF62-87AA8AD9B49E}"/>
    <dgm:cxn modelId="{C88B388E-889E-4FFD-BBCC-4ED6B8F32376}" type="presOf" srcId="{35ABC298-C8D0-42FF-BCB4-AB046869F6D8}" destId="{DBD1975E-E8BA-48E6-B6A9-609A870075BF}" srcOrd="1" destOrd="0" presId="urn:microsoft.com/office/officeart/2005/8/layout/radial1"/>
    <dgm:cxn modelId="{CD1A4EAA-0295-4584-8C97-1EC9A740F268}" srcId="{F2876174-E7ED-4CAA-864B-9FE4267E9855}" destId="{DD7A04CA-CFE1-4E3C-BFF6-A064B9E8788C}" srcOrd="1" destOrd="0" parTransId="{904857E3-4D52-4731-AEEE-856E83104F3C}" sibTransId="{3CB5607A-CB7D-49EB-A4BD-3CA2DC736D43}"/>
    <dgm:cxn modelId="{0ECD6D4E-196B-4A4A-9866-6CB83091016E}" type="presOf" srcId="{904857E3-4D52-4731-AEEE-856E83104F3C}" destId="{E3431504-F045-4505-A25F-C0B9981AA04B}" srcOrd="0" destOrd="0" presId="urn:microsoft.com/office/officeart/2005/8/layout/radial1"/>
    <dgm:cxn modelId="{E5E1A7B4-5983-4BB3-91D4-C0B932B440A1}" type="presOf" srcId="{800C3F2C-2669-411A-B898-6DC068DDF375}" destId="{D0C0F4ED-AE6B-43CD-A90C-D342744C28A7}" srcOrd="1" destOrd="0" presId="urn:microsoft.com/office/officeart/2005/8/layout/radial1"/>
    <dgm:cxn modelId="{45BC5CE6-0B43-4B92-8C6B-8669C6052E2C}" srcId="{F2876174-E7ED-4CAA-864B-9FE4267E9855}" destId="{D8E6693B-879D-48A0-96F0-D787E7167B3B}" srcOrd="3" destOrd="0" parTransId="{800C3F2C-2669-411A-B898-6DC068DDF375}" sibTransId="{95FD19BA-80C1-492D-BDDA-C3E08F83BF37}"/>
    <dgm:cxn modelId="{DBE78A03-D661-46AC-B7A2-8DDA2D909654}" srcId="{F2876174-E7ED-4CAA-864B-9FE4267E9855}" destId="{122A95A1-7E7B-4EBB-89C5-FD5FC9D01954}" srcOrd="4" destOrd="0" parTransId="{530831E2-A0F9-4EDE-9151-B0CB5C2DF6FA}" sibTransId="{B60FF8CC-5ABC-48AC-AD86-5BB1185A8B78}"/>
    <dgm:cxn modelId="{BE91E294-26CF-4E16-BC2A-25F84216EF05}" type="presOf" srcId="{3A2FA554-4560-4C60-8B4D-F5CB61CE05C3}" destId="{24DC3D2B-2A64-4D64-92C2-086C7BFFDBD9}" srcOrd="0" destOrd="0" presId="urn:microsoft.com/office/officeart/2005/8/layout/radial1"/>
    <dgm:cxn modelId="{FC7724BB-8455-4AB3-8622-A9E62ED17B5F}" type="presOf" srcId="{35ABC298-C8D0-42FF-BCB4-AB046869F6D8}" destId="{96FE4BCD-D814-4F86-AFDD-D426838B7B42}" srcOrd="0" destOrd="0" presId="urn:microsoft.com/office/officeart/2005/8/layout/radial1"/>
    <dgm:cxn modelId="{ADE815B1-B234-491C-A1A3-3BD13ECDACB4}" type="presOf" srcId="{530831E2-A0F9-4EDE-9151-B0CB5C2DF6FA}" destId="{4EF94C8A-39C8-4F1D-B95D-15981A6C0576}" srcOrd="1" destOrd="0" presId="urn:microsoft.com/office/officeart/2005/8/layout/radial1"/>
    <dgm:cxn modelId="{6BD2361D-83F7-4287-B9F6-8F95DC3D582D}" type="presOf" srcId="{800C3F2C-2669-411A-B898-6DC068DDF375}" destId="{FF9230F5-0B84-4EE6-AE25-7EEE788A2FF5}" srcOrd="0" destOrd="0" presId="urn:microsoft.com/office/officeart/2005/8/layout/radial1"/>
    <dgm:cxn modelId="{E3CC00F3-2143-4744-A3CB-16DD97129AD7}" srcId="{4C00A167-186A-465E-B5C3-EF0CFEEC95C6}" destId="{F2876174-E7ED-4CAA-864B-9FE4267E9855}" srcOrd="0" destOrd="0" parTransId="{098D1212-8D05-445E-9875-5F75FF7353F4}" sibTransId="{FDEF820B-29DB-47EC-A136-E993E97B5E0E}"/>
    <dgm:cxn modelId="{53C7C1F1-1FB8-4F72-A1D9-E0BD8331CAF2}" srcId="{4C00A167-186A-465E-B5C3-EF0CFEEC95C6}" destId="{27D8753D-E4D1-4664-9780-5E2FFC74D77F}" srcOrd="2" destOrd="0" parTransId="{0D1854F5-E036-4C14-9E8F-D6BB26A4F82E}" sibTransId="{96C0D4A5-1A62-4FD7-890E-4D7C91A5BB64}"/>
    <dgm:cxn modelId="{7C7D8374-1823-4066-97F3-24B5E36D6C69}" srcId="{F2876174-E7ED-4CAA-864B-9FE4267E9855}" destId="{1B73C86F-9BAD-4284-8742-EE34B16A899C}" srcOrd="2" destOrd="0" parTransId="{A6658EC7-12FB-4174-9C17-934DFF58733A}" sibTransId="{06EFCE02-82B0-4634-A35F-9DA25EAE6655}"/>
    <dgm:cxn modelId="{04B81C6E-0F8B-4AA8-A4D8-1F4FC1747A27}" type="presOf" srcId="{40CACB78-AA60-421D-9537-48A6A84171A5}" destId="{121FF2D2-2122-464B-A158-7634AA0D7481}" srcOrd="0" destOrd="0" presId="urn:microsoft.com/office/officeart/2005/8/layout/radial1"/>
    <dgm:cxn modelId="{FEFF2092-B39B-413B-8C3F-9508C74DEE72}" type="presOf" srcId="{F2876174-E7ED-4CAA-864B-9FE4267E9855}" destId="{568D4AD5-C46B-4350-B9CF-4F94207A1B50}" srcOrd="0" destOrd="0" presId="urn:microsoft.com/office/officeart/2005/8/layout/radial1"/>
    <dgm:cxn modelId="{5F37C6CD-5060-4D2D-95F7-1A35DDD6A7AC}" type="presOf" srcId="{1B73C86F-9BAD-4284-8742-EE34B16A899C}" destId="{1C8438A1-AEB0-4AC3-AF5A-E5E9B010F182}" srcOrd="0" destOrd="0" presId="urn:microsoft.com/office/officeart/2005/8/layout/radial1"/>
    <dgm:cxn modelId="{2564F8DC-0C1D-4AE5-87F1-8EA79EA63B5B}" type="presOf" srcId="{DD7A04CA-CFE1-4E3C-BFF6-A064B9E8788C}" destId="{76A4D28C-C6BC-430C-BFED-3F29EA3E29C8}" srcOrd="0" destOrd="0" presId="urn:microsoft.com/office/officeart/2005/8/layout/radial1"/>
    <dgm:cxn modelId="{E8E924B7-2998-4470-978A-EFFAEAFE7D9E}" srcId="{F2876174-E7ED-4CAA-864B-9FE4267E9855}" destId="{3A2FA554-4560-4C60-8B4D-F5CB61CE05C3}" srcOrd="5" destOrd="0" parTransId="{5DB45784-6C1A-4D69-B43D-6CBBDE148E83}" sibTransId="{DFCD5EF2-D186-41CE-BBD9-3B5144662095}"/>
    <dgm:cxn modelId="{2C47E010-6222-417C-A45E-87117D13F9F5}" type="presOf" srcId="{4C00A167-186A-465E-B5C3-EF0CFEEC95C6}" destId="{BA67B5CA-1C1D-44C3-AC3B-E36349CBCC97}" srcOrd="0" destOrd="0" presId="urn:microsoft.com/office/officeart/2005/8/layout/radial1"/>
    <dgm:cxn modelId="{06C858E5-C8C8-418B-B7C2-EDAEE457A016}" type="presOf" srcId="{5DB45784-6C1A-4D69-B43D-6CBBDE148E83}" destId="{A8EFE8CE-1306-497B-B5A6-C1F67615E1A1}" srcOrd="0" destOrd="0" presId="urn:microsoft.com/office/officeart/2005/8/layout/radial1"/>
    <dgm:cxn modelId="{B65B246F-365B-4252-A4F9-A68229C17350}" type="presOf" srcId="{5DB45784-6C1A-4D69-B43D-6CBBDE148E83}" destId="{968438F3-48CD-47E9-9F31-F788731EB7B0}" srcOrd="1" destOrd="0" presId="urn:microsoft.com/office/officeart/2005/8/layout/radial1"/>
    <dgm:cxn modelId="{EB044662-82BA-46DF-AF3B-276995A9EAA9}" type="presOf" srcId="{530831E2-A0F9-4EDE-9151-B0CB5C2DF6FA}" destId="{A9FE45F5-208C-473D-818D-9B61D439FD02}" srcOrd="0" destOrd="0" presId="urn:microsoft.com/office/officeart/2005/8/layout/radial1"/>
    <dgm:cxn modelId="{679D4D25-4E83-40C0-9DFF-3883892C8A03}" srcId="{F2876174-E7ED-4CAA-864B-9FE4267E9855}" destId="{40CACB78-AA60-421D-9537-48A6A84171A5}" srcOrd="0" destOrd="0" parTransId="{35ABC298-C8D0-42FF-BCB4-AB046869F6D8}" sibTransId="{1596FCB9-938F-4D0C-851F-7C9FDE67C14B}"/>
    <dgm:cxn modelId="{86709642-8A7E-479D-B29A-CDF649A33C95}" type="presOf" srcId="{122A95A1-7E7B-4EBB-89C5-FD5FC9D01954}" destId="{F0049F16-E00C-4EE0-BFE3-374F795E8974}" srcOrd="0" destOrd="0" presId="urn:microsoft.com/office/officeart/2005/8/layout/radial1"/>
    <dgm:cxn modelId="{C27B0132-D27D-484F-9282-B424BD397C04}" type="presOf" srcId="{A6658EC7-12FB-4174-9C17-934DFF58733A}" destId="{B1FD8680-4241-489F-BA35-EB9A324CF0E0}" srcOrd="1" destOrd="0" presId="urn:microsoft.com/office/officeart/2005/8/layout/radial1"/>
    <dgm:cxn modelId="{22E18449-F57C-4D38-B6A7-61B95D48B156}" type="presParOf" srcId="{BA67B5CA-1C1D-44C3-AC3B-E36349CBCC97}" destId="{568D4AD5-C46B-4350-B9CF-4F94207A1B50}" srcOrd="0" destOrd="0" presId="urn:microsoft.com/office/officeart/2005/8/layout/radial1"/>
    <dgm:cxn modelId="{D8597458-3F23-476E-B7C4-E7FEB385A6EB}" type="presParOf" srcId="{BA67B5CA-1C1D-44C3-AC3B-E36349CBCC97}" destId="{96FE4BCD-D814-4F86-AFDD-D426838B7B42}" srcOrd="1" destOrd="0" presId="urn:microsoft.com/office/officeart/2005/8/layout/radial1"/>
    <dgm:cxn modelId="{1102F9B9-0D51-48D4-B40B-9D22FD0902B3}" type="presParOf" srcId="{96FE4BCD-D814-4F86-AFDD-D426838B7B42}" destId="{DBD1975E-E8BA-48E6-B6A9-609A870075BF}" srcOrd="0" destOrd="0" presId="urn:microsoft.com/office/officeart/2005/8/layout/radial1"/>
    <dgm:cxn modelId="{989E297A-6CF6-4991-A6FF-D6044C239A70}" type="presParOf" srcId="{BA67B5CA-1C1D-44C3-AC3B-E36349CBCC97}" destId="{121FF2D2-2122-464B-A158-7634AA0D7481}" srcOrd="2" destOrd="0" presId="urn:microsoft.com/office/officeart/2005/8/layout/radial1"/>
    <dgm:cxn modelId="{5051FCE6-618D-4885-B20E-37508195C342}" type="presParOf" srcId="{BA67B5CA-1C1D-44C3-AC3B-E36349CBCC97}" destId="{E3431504-F045-4505-A25F-C0B9981AA04B}" srcOrd="3" destOrd="0" presId="urn:microsoft.com/office/officeart/2005/8/layout/radial1"/>
    <dgm:cxn modelId="{3EE8A03B-74F7-4C55-89F9-89F6AA562DBA}" type="presParOf" srcId="{E3431504-F045-4505-A25F-C0B9981AA04B}" destId="{EFCB0786-A131-4300-A940-9139FAA8CBD9}" srcOrd="0" destOrd="0" presId="urn:microsoft.com/office/officeart/2005/8/layout/radial1"/>
    <dgm:cxn modelId="{CD22A003-1D32-4FB8-A7AB-59C1AE258675}" type="presParOf" srcId="{BA67B5CA-1C1D-44C3-AC3B-E36349CBCC97}" destId="{76A4D28C-C6BC-430C-BFED-3F29EA3E29C8}" srcOrd="4" destOrd="0" presId="urn:microsoft.com/office/officeart/2005/8/layout/radial1"/>
    <dgm:cxn modelId="{7B104991-214C-4506-873E-29303E6897CB}" type="presParOf" srcId="{BA67B5CA-1C1D-44C3-AC3B-E36349CBCC97}" destId="{10A046B7-A129-4247-A670-4BAD410DDE46}" srcOrd="5" destOrd="0" presId="urn:microsoft.com/office/officeart/2005/8/layout/radial1"/>
    <dgm:cxn modelId="{3235FEA1-9C92-4AE9-BEC8-19B901932899}" type="presParOf" srcId="{10A046B7-A129-4247-A670-4BAD410DDE46}" destId="{B1FD8680-4241-489F-BA35-EB9A324CF0E0}" srcOrd="0" destOrd="0" presId="urn:microsoft.com/office/officeart/2005/8/layout/radial1"/>
    <dgm:cxn modelId="{747B67F0-B60F-4348-966E-455E27165184}" type="presParOf" srcId="{BA67B5CA-1C1D-44C3-AC3B-E36349CBCC97}" destId="{1C8438A1-AEB0-4AC3-AF5A-E5E9B010F182}" srcOrd="6" destOrd="0" presId="urn:microsoft.com/office/officeart/2005/8/layout/radial1"/>
    <dgm:cxn modelId="{F108B81A-A4FB-4D19-BE01-209DE03A2EC3}" type="presParOf" srcId="{BA67B5CA-1C1D-44C3-AC3B-E36349CBCC97}" destId="{FF9230F5-0B84-4EE6-AE25-7EEE788A2FF5}" srcOrd="7" destOrd="0" presId="urn:microsoft.com/office/officeart/2005/8/layout/radial1"/>
    <dgm:cxn modelId="{31D6F15C-3607-47BD-BA9C-A7F0984B3ACA}" type="presParOf" srcId="{FF9230F5-0B84-4EE6-AE25-7EEE788A2FF5}" destId="{D0C0F4ED-AE6B-43CD-A90C-D342744C28A7}" srcOrd="0" destOrd="0" presId="urn:microsoft.com/office/officeart/2005/8/layout/radial1"/>
    <dgm:cxn modelId="{8A64103B-0B2C-40C2-B8B0-C7896B72D380}" type="presParOf" srcId="{BA67B5CA-1C1D-44C3-AC3B-E36349CBCC97}" destId="{B2D7C564-48C7-40E6-BEA5-A3060D3FE244}" srcOrd="8" destOrd="0" presId="urn:microsoft.com/office/officeart/2005/8/layout/radial1"/>
    <dgm:cxn modelId="{2C3DC9A8-0815-473D-9C96-C9C385ED3878}" type="presParOf" srcId="{BA67B5CA-1C1D-44C3-AC3B-E36349CBCC97}" destId="{A9FE45F5-208C-473D-818D-9B61D439FD02}" srcOrd="9" destOrd="0" presId="urn:microsoft.com/office/officeart/2005/8/layout/radial1"/>
    <dgm:cxn modelId="{0554345E-1AC5-4979-9859-033450074DCF}" type="presParOf" srcId="{A9FE45F5-208C-473D-818D-9B61D439FD02}" destId="{4EF94C8A-39C8-4F1D-B95D-15981A6C0576}" srcOrd="0" destOrd="0" presId="urn:microsoft.com/office/officeart/2005/8/layout/radial1"/>
    <dgm:cxn modelId="{4EA5AFEC-1674-4FFA-86D5-25CF68CD81DA}" type="presParOf" srcId="{BA67B5CA-1C1D-44C3-AC3B-E36349CBCC97}" destId="{F0049F16-E00C-4EE0-BFE3-374F795E8974}" srcOrd="10" destOrd="0" presId="urn:microsoft.com/office/officeart/2005/8/layout/radial1"/>
    <dgm:cxn modelId="{858517AB-2F50-41A4-85E2-52F5F0393E6A}" type="presParOf" srcId="{BA67B5CA-1C1D-44C3-AC3B-E36349CBCC97}" destId="{A8EFE8CE-1306-497B-B5A6-C1F67615E1A1}" srcOrd="11" destOrd="0" presId="urn:microsoft.com/office/officeart/2005/8/layout/radial1"/>
    <dgm:cxn modelId="{CADB0F1B-C5E1-4E99-AFB3-A052824B7B79}" type="presParOf" srcId="{A8EFE8CE-1306-497B-B5A6-C1F67615E1A1}" destId="{968438F3-48CD-47E9-9F31-F788731EB7B0}" srcOrd="0" destOrd="0" presId="urn:microsoft.com/office/officeart/2005/8/layout/radial1"/>
    <dgm:cxn modelId="{CB9BD43E-6603-493B-A452-73961D742420}" type="presParOf" srcId="{BA67B5CA-1C1D-44C3-AC3B-E36349CBCC97}" destId="{24DC3D2B-2A64-4D64-92C2-086C7BFFDBD9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8D4AD5-C46B-4350-B9CF-4F94207A1B50}">
      <dsp:nvSpPr>
        <dsp:cNvPr id="0" name=""/>
        <dsp:cNvSpPr/>
      </dsp:nvSpPr>
      <dsp:spPr>
        <a:xfrm>
          <a:off x="1527458" y="1307157"/>
          <a:ext cx="1489238" cy="1446327"/>
        </a:xfrm>
        <a:prstGeom prst="ellipse">
          <a:avLst/>
        </a:prstGeom>
        <a:gradFill rotWithShape="0">
          <a:gsLst>
            <a:gs pos="0">
              <a:srgbClr val="005E83"/>
            </a:gs>
            <a:gs pos="100000">
              <a:srgbClr val="003950"/>
            </a:gs>
          </a:gsLst>
          <a:lin ang="54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b="1" kern="1200" dirty="0" smtClean="0">
              <a:solidFill>
                <a:schemeClr val="bg1"/>
              </a:solidFill>
              <a:latin typeface="Calibri" pitchFamily="34" charset="0"/>
            </a:rPr>
            <a:t>Life</a:t>
          </a:r>
          <a:endParaRPr lang="en-AU" sz="1600" b="1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1745552" y="1518967"/>
        <a:ext cx="1053050" cy="1022707"/>
      </dsp:txXfrm>
    </dsp:sp>
    <dsp:sp modelId="{96FE4BCD-D814-4F86-AFDD-D426838B7B42}">
      <dsp:nvSpPr>
        <dsp:cNvPr id="0" name=""/>
        <dsp:cNvSpPr/>
      </dsp:nvSpPr>
      <dsp:spPr>
        <a:xfrm rot="16200000">
          <a:off x="2185010" y="1197940"/>
          <a:ext cx="174134" cy="44299"/>
        </a:xfrm>
        <a:custGeom>
          <a:avLst/>
          <a:gdLst/>
          <a:ahLst/>
          <a:cxnLst/>
          <a:rect l="0" t="0" r="0" b="0"/>
          <a:pathLst>
            <a:path>
              <a:moveTo>
                <a:pt x="0" y="22149"/>
              </a:moveTo>
              <a:lnTo>
                <a:pt x="174134" y="22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500" kern="1200">
            <a:solidFill>
              <a:schemeClr val="tx1"/>
            </a:solidFill>
            <a:latin typeface="Calibri" pitchFamily="34" charset="0"/>
          </a:endParaRPr>
        </a:p>
      </dsp:txBody>
      <dsp:txXfrm>
        <a:off x="2267724" y="1215736"/>
        <a:ext cx="8706" cy="8706"/>
      </dsp:txXfrm>
    </dsp:sp>
    <dsp:sp modelId="{121FF2D2-2122-464B-A158-7634AA0D7481}">
      <dsp:nvSpPr>
        <dsp:cNvPr id="0" name=""/>
        <dsp:cNvSpPr/>
      </dsp:nvSpPr>
      <dsp:spPr>
        <a:xfrm>
          <a:off x="1712899" y="14664"/>
          <a:ext cx="1118357" cy="1118357"/>
        </a:xfrm>
        <a:prstGeom prst="ellipse">
          <a:avLst/>
        </a:prstGeom>
        <a:gradFill rotWithShape="0">
          <a:gsLst>
            <a:gs pos="0">
              <a:srgbClr val="FF9F3F"/>
            </a:gs>
            <a:gs pos="100000">
              <a:srgbClr val="E75C0F"/>
            </a:gs>
          </a:gsLst>
          <a:lin ang="54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kern="1200" dirty="0" smtClean="0">
              <a:solidFill>
                <a:schemeClr val="bg1"/>
              </a:solidFill>
              <a:latin typeface="Calibri" pitchFamily="34" charset="0"/>
            </a:rPr>
            <a:t>Friends &lt;3</a:t>
          </a:r>
          <a:endParaRPr lang="en-AU" sz="1400" b="0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1876679" y="178444"/>
        <a:ext cx="790797" cy="790797"/>
      </dsp:txXfrm>
    </dsp:sp>
    <dsp:sp modelId="{E3431504-F045-4505-A25F-C0B9981AA04B}">
      <dsp:nvSpPr>
        <dsp:cNvPr id="0" name=""/>
        <dsp:cNvSpPr/>
      </dsp:nvSpPr>
      <dsp:spPr>
        <a:xfrm rot="19412028">
          <a:off x="2815427" y="1420859"/>
          <a:ext cx="502674" cy="44299"/>
        </a:xfrm>
        <a:custGeom>
          <a:avLst/>
          <a:gdLst/>
          <a:ahLst/>
          <a:cxnLst/>
          <a:rect l="0" t="0" r="0" b="0"/>
          <a:pathLst>
            <a:path>
              <a:moveTo>
                <a:pt x="0" y="22149"/>
              </a:moveTo>
              <a:lnTo>
                <a:pt x="502674" y="22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500" kern="1200">
            <a:solidFill>
              <a:schemeClr val="tx1"/>
            </a:solidFill>
            <a:latin typeface="Calibri" pitchFamily="34" charset="0"/>
          </a:endParaRPr>
        </a:p>
      </dsp:txBody>
      <dsp:txXfrm>
        <a:off x="3054197" y="1430442"/>
        <a:ext cx="25133" cy="25133"/>
      </dsp:txXfrm>
    </dsp:sp>
    <dsp:sp modelId="{76A4D28C-C6BC-430C-BFED-3F29EA3E29C8}">
      <dsp:nvSpPr>
        <dsp:cNvPr id="0" name=""/>
        <dsp:cNvSpPr/>
      </dsp:nvSpPr>
      <dsp:spPr>
        <a:xfrm>
          <a:off x="3159408" y="402101"/>
          <a:ext cx="1118357" cy="1118357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kern="1200" dirty="0" smtClean="0">
              <a:solidFill>
                <a:schemeClr val="bg1"/>
              </a:solidFill>
              <a:latin typeface="Calibri" pitchFamily="34" charset="0"/>
            </a:rPr>
            <a:t>Sport</a:t>
          </a:r>
          <a:endParaRPr lang="en-AU" sz="1400" b="0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3323188" y="565881"/>
        <a:ext cx="790797" cy="790797"/>
      </dsp:txXfrm>
    </dsp:sp>
    <dsp:sp modelId="{10A046B7-A129-4247-A670-4BAD410DDE46}">
      <dsp:nvSpPr>
        <dsp:cNvPr id="0" name=""/>
        <dsp:cNvSpPr/>
      </dsp:nvSpPr>
      <dsp:spPr>
        <a:xfrm rot="1127502">
          <a:off x="2968617" y="2284732"/>
          <a:ext cx="232479" cy="44299"/>
        </a:xfrm>
        <a:custGeom>
          <a:avLst/>
          <a:gdLst/>
          <a:ahLst/>
          <a:cxnLst/>
          <a:rect l="0" t="0" r="0" b="0"/>
          <a:pathLst>
            <a:path>
              <a:moveTo>
                <a:pt x="0" y="22149"/>
              </a:moveTo>
              <a:lnTo>
                <a:pt x="232479" y="22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500" kern="1200"/>
        </a:p>
      </dsp:txBody>
      <dsp:txXfrm>
        <a:off x="3079045" y="2301070"/>
        <a:ext cx="11623" cy="11623"/>
      </dsp:txXfrm>
    </dsp:sp>
    <dsp:sp modelId="{1C8438A1-AEB0-4AC3-AF5A-E5E9B010F182}">
      <dsp:nvSpPr>
        <dsp:cNvPr id="0" name=""/>
        <dsp:cNvSpPr/>
      </dsp:nvSpPr>
      <dsp:spPr>
        <a:xfrm>
          <a:off x="3165094" y="1965275"/>
          <a:ext cx="1118357" cy="1118357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kern="1200" dirty="0" smtClean="0">
              <a:solidFill>
                <a:schemeClr val="bg1"/>
              </a:solidFill>
              <a:latin typeface="Calibri" pitchFamily="34" charset="0"/>
            </a:rPr>
            <a:t>Study</a:t>
          </a:r>
          <a:endParaRPr lang="en-AU" sz="1400" b="0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3328874" y="2129055"/>
        <a:ext cx="790797" cy="790797"/>
      </dsp:txXfrm>
    </dsp:sp>
    <dsp:sp modelId="{FF9230F5-0B84-4EE6-AE25-7EEE788A2FF5}">
      <dsp:nvSpPr>
        <dsp:cNvPr id="0" name=""/>
        <dsp:cNvSpPr/>
      </dsp:nvSpPr>
      <dsp:spPr>
        <a:xfrm rot="5426874">
          <a:off x="2178941" y="2818116"/>
          <a:ext cx="173609" cy="44299"/>
        </a:xfrm>
        <a:custGeom>
          <a:avLst/>
          <a:gdLst/>
          <a:ahLst/>
          <a:cxnLst/>
          <a:rect l="0" t="0" r="0" b="0"/>
          <a:pathLst>
            <a:path>
              <a:moveTo>
                <a:pt x="0" y="22149"/>
              </a:moveTo>
              <a:lnTo>
                <a:pt x="173609" y="22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500" kern="1200"/>
        </a:p>
      </dsp:txBody>
      <dsp:txXfrm rot="10800000">
        <a:off x="2261406" y="2835925"/>
        <a:ext cx="8680" cy="8680"/>
      </dsp:txXfrm>
    </dsp:sp>
    <dsp:sp modelId="{B2D7C564-48C7-40E6-BEA5-A3060D3FE244}">
      <dsp:nvSpPr>
        <dsp:cNvPr id="0" name=""/>
        <dsp:cNvSpPr/>
      </dsp:nvSpPr>
      <dsp:spPr>
        <a:xfrm>
          <a:off x="1701517" y="2927050"/>
          <a:ext cx="1118357" cy="1118357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kern="1200" dirty="0" smtClean="0">
              <a:solidFill>
                <a:schemeClr val="bg1"/>
              </a:solidFill>
              <a:latin typeface="Calibri" pitchFamily="34" charset="0"/>
            </a:rPr>
            <a:t>Web</a:t>
          </a:r>
          <a:endParaRPr lang="en-AU" sz="1400" b="0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1865297" y="3090830"/>
        <a:ext cx="790797" cy="790797"/>
      </dsp:txXfrm>
    </dsp:sp>
    <dsp:sp modelId="{A9FE45F5-208C-473D-818D-9B61D439FD02}">
      <dsp:nvSpPr>
        <dsp:cNvPr id="0" name=""/>
        <dsp:cNvSpPr/>
      </dsp:nvSpPr>
      <dsp:spPr>
        <a:xfrm rot="9000000">
          <a:off x="1484395" y="2417265"/>
          <a:ext cx="158221" cy="44299"/>
        </a:xfrm>
        <a:custGeom>
          <a:avLst/>
          <a:gdLst/>
          <a:ahLst/>
          <a:cxnLst/>
          <a:rect l="0" t="0" r="0" b="0"/>
          <a:pathLst>
            <a:path>
              <a:moveTo>
                <a:pt x="0" y="22149"/>
              </a:moveTo>
              <a:lnTo>
                <a:pt x="158221" y="22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500" kern="1200"/>
        </a:p>
      </dsp:txBody>
      <dsp:txXfrm rot="10800000">
        <a:off x="1559551" y="2435459"/>
        <a:ext cx="7911" cy="7911"/>
      </dsp:txXfrm>
    </dsp:sp>
    <dsp:sp modelId="{F0049F16-E00C-4EE0-BFE3-374F795E8974}">
      <dsp:nvSpPr>
        <dsp:cNvPr id="0" name=""/>
        <dsp:cNvSpPr/>
      </dsp:nvSpPr>
      <dsp:spPr>
        <a:xfrm>
          <a:off x="451552" y="2199380"/>
          <a:ext cx="1118357" cy="1118357"/>
        </a:xfrm>
        <a:prstGeom prst="ellipse">
          <a:avLst/>
        </a:prstGeom>
        <a:solidFill>
          <a:srgbClr val="71C1B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kern="1200" dirty="0" smtClean="0">
              <a:solidFill>
                <a:schemeClr val="bg1"/>
              </a:solidFill>
              <a:latin typeface="Calibri" pitchFamily="34" charset="0"/>
            </a:rPr>
            <a:t>Family</a:t>
          </a:r>
          <a:endParaRPr lang="en-AU" sz="1400" b="0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615332" y="2363160"/>
        <a:ext cx="790797" cy="790797"/>
      </dsp:txXfrm>
    </dsp:sp>
    <dsp:sp modelId="{A8EFE8CE-1306-497B-B5A6-C1F67615E1A1}">
      <dsp:nvSpPr>
        <dsp:cNvPr id="0" name=""/>
        <dsp:cNvSpPr/>
      </dsp:nvSpPr>
      <dsp:spPr>
        <a:xfrm rot="12972366">
          <a:off x="1352332" y="1466592"/>
          <a:ext cx="359874" cy="44299"/>
        </a:xfrm>
        <a:custGeom>
          <a:avLst/>
          <a:gdLst/>
          <a:ahLst/>
          <a:cxnLst/>
          <a:rect l="0" t="0" r="0" b="0"/>
          <a:pathLst>
            <a:path>
              <a:moveTo>
                <a:pt x="0" y="22149"/>
              </a:moveTo>
              <a:lnTo>
                <a:pt x="359874" y="22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500" kern="1200">
            <a:solidFill>
              <a:schemeClr val="tx1"/>
            </a:solidFill>
            <a:latin typeface="Calibri" pitchFamily="34" charset="0"/>
          </a:endParaRPr>
        </a:p>
      </dsp:txBody>
      <dsp:txXfrm rot="10800000">
        <a:off x="1523273" y="1479745"/>
        <a:ext cx="17993" cy="17993"/>
      </dsp:txXfrm>
    </dsp:sp>
    <dsp:sp modelId="{24DC3D2B-2A64-4D64-92C2-086C7BFFDBD9}">
      <dsp:nvSpPr>
        <dsp:cNvPr id="0" name=""/>
        <dsp:cNvSpPr/>
      </dsp:nvSpPr>
      <dsp:spPr>
        <a:xfrm>
          <a:off x="376700" y="492973"/>
          <a:ext cx="1118357" cy="1118357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kern="1200" dirty="0" smtClean="0">
              <a:solidFill>
                <a:schemeClr val="bg1"/>
              </a:solidFill>
              <a:latin typeface="Calibri" pitchFamily="34" charset="0"/>
            </a:rPr>
            <a:t>Jobs</a:t>
          </a:r>
          <a:endParaRPr lang="en-AU" sz="1400" b="0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540480" y="656753"/>
        <a:ext cx="790797" cy="7907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>
            <a:lvl1pPr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482" y="0"/>
            <a:ext cx="2946575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>
            <a:lvl1pPr algn="r"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485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b" anchorCtr="0" compatLnSpc="1">
            <a:prstTxWarp prst="textNoShape">
              <a:avLst/>
            </a:prstTxWarp>
          </a:bodyPr>
          <a:lstStyle>
            <a:lvl1pPr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482" y="9378485"/>
            <a:ext cx="2946575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b" anchorCtr="0" compatLnSpc="1">
            <a:prstTxWarp prst="textNoShape">
              <a:avLst/>
            </a:prstTxWarp>
          </a:bodyPr>
          <a:lstStyle>
            <a:lvl1pPr algn="r"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fld id="{80666DCC-B876-43DC-85A4-04FFCAEAD2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1115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>
            <a:lvl1pPr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482" y="0"/>
            <a:ext cx="2946575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>
            <a:lvl1pPr algn="r"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20700" y="739775"/>
            <a:ext cx="575786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8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606" y="4689243"/>
            <a:ext cx="5438464" cy="444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158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85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b" anchorCtr="0" compatLnSpc="1">
            <a:prstTxWarp prst="textNoShape">
              <a:avLst/>
            </a:prstTxWarp>
          </a:bodyPr>
          <a:lstStyle>
            <a:lvl1pPr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58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482" y="9378485"/>
            <a:ext cx="2946575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b" anchorCtr="0" compatLnSpc="1">
            <a:prstTxWarp prst="textNoShape">
              <a:avLst/>
            </a:prstTxWarp>
          </a:bodyPr>
          <a:lstStyle>
            <a:lvl1pPr algn="r"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fld id="{621C5ED8-F577-44C3-906D-0DA42772D461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91687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ea typeface="MS PGothic" pitchFamily="34" charset="-128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2813"/>
            <a:fld id="{2EFAAC7A-F797-4A2E-977A-E860BF25BCC1}" type="slidenum">
              <a:rPr lang="en-AU" smtClean="0">
                <a:solidFill>
                  <a:srgbClr val="000000"/>
                </a:solidFill>
              </a:rPr>
              <a:pPr defTabSz="912813"/>
              <a:t>1</a:t>
            </a:fld>
            <a:endParaRPr lang="en-A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13</a:t>
            </a:fld>
            <a:endParaRPr lang="en-A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14</a:t>
            </a:fld>
            <a:endParaRPr lang="en-A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16</a:t>
            </a:fld>
            <a:endParaRPr lang="en-A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17</a:t>
            </a:fld>
            <a:endParaRPr lang="en-A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18</a:t>
            </a:fld>
            <a:endParaRPr lang="en-A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19</a:t>
            </a:fld>
            <a:endParaRPr lang="en-A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20</a:t>
            </a:fld>
            <a:endParaRPr lang="en-A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77958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22</a:t>
            </a:fld>
            <a:endParaRPr lang="en-A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23</a:t>
            </a:fld>
            <a:endParaRPr lang="en-A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24</a:t>
            </a:fld>
            <a:endParaRPr lang="en-A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25</a:t>
            </a:fld>
            <a:endParaRPr lang="en-A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26</a:t>
            </a:fld>
            <a:endParaRPr lang="en-A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27</a:t>
            </a:fld>
            <a:endParaRPr lang="en-A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28</a:t>
            </a:fld>
            <a:endParaRPr lang="en-A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30</a:t>
            </a:fld>
            <a:endParaRPr lang="en-A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31</a:t>
            </a:fld>
            <a:endParaRPr lang="en-A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6</a:t>
            </a:fld>
            <a:endParaRPr lang="en-A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sz="12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7</a:t>
            </a:fld>
            <a:endParaRPr lang="en-A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sz="12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8</a:t>
            </a:fld>
            <a:endParaRPr lang="en-A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9</a:t>
            </a:fld>
            <a:endParaRPr lang="en-A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10</a:t>
            </a:fld>
            <a:endParaRPr lang="en-A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11</a:t>
            </a:fld>
            <a:endParaRPr lang="en-A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owerPoint Concepts-5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0085795" cy="648335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2956560" y="0"/>
            <a:ext cx="985520" cy="2082800"/>
          </a:xfrm>
          <a:prstGeom prst="rect">
            <a:avLst/>
          </a:prstGeom>
          <a:solidFill>
            <a:srgbClr val="005E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2180613" y="4051351"/>
            <a:ext cx="5181600" cy="609600"/>
          </a:xfrm>
          <a:prstGeom prst="rect">
            <a:avLst/>
          </a:prstGeom>
        </p:spPr>
        <p:txBody>
          <a:bodyPr anchor="t" anchorCtr="0"/>
          <a:lstStyle>
            <a:lvl1pPr>
              <a:defRPr b="1">
                <a:solidFill>
                  <a:srgbClr val="52575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80613" y="4660951"/>
            <a:ext cx="5181600" cy="5334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FF580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28" y="1179958"/>
            <a:ext cx="9590599" cy="48006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45982" y="102998"/>
            <a:ext cx="6566134" cy="4699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9462" y="6224017"/>
            <a:ext cx="4114116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and sound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73578" y="6224016"/>
            <a:ext cx="503871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7BC072D-669A-B347-9F35-1754D62049C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9462" y="6224017"/>
            <a:ext cx="4114116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and sound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73578" y="6224016"/>
            <a:ext cx="503871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7BC072D-669A-B347-9F35-1754D62049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45982" y="102998"/>
            <a:ext cx="6566134" cy="4699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51377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7323" y="1438771"/>
            <a:ext cx="9265802" cy="4490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10" name="Rectangle 9"/>
          <p:cNvSpPr/>
          <p:nvPr/>
        </p:nvSpPr>
        <p:spPr>
          <a:xfrm>
            <a:off x="0" y="6224017"/>
            <a:ext cx="10077450" cy="261867"/>
          </a:xfrm>
          <a:prstGeom prst="rect">
            <a:avLst/>
          </a:prstGeom>
          <a:solidFill>
            <a:srgbClr val="606A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5800"/>
              </a:solidFill>
            </a:endParaRP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9462" y="6224017"/>
            <a:ext cx="4114116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73578" y="6224016"/>
            <a:ext cx="503871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fld id="{47BC072D-669A-B347-9F35-1754D62049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" name="Picture 19" descr="PowerPoint Concepts 11-7.jp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24"/>
            <a:ext cx="10077451" cy="84480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416917" y="0"/>
            <a:ext cx="250458" cy="806450"/>
          </a:xfrm>
          <a:prstGeom prst="rect">
            <a:avLst/>
          </a:prstGeom>
          <a:solidFill>
            <a:srgbClr val="005E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5" r:id="rId1"/>
    <p:sldLayoutId id="2147484234" r:id="rId2"/>
    <p:sldLayoutId id="2147484236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40404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404040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04040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404040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404040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52575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52575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52575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52575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camwatch.gov.au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video" Target="http://www.youtube-nocookie.com/v/jdiTd1Xfuj0?version=3&amp;hl=en_US&amp;rel=0" TargetMode="Externa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video" Target="http://www.youtube-nocookie.com/v/pmD8OKl8vVM?version=3&amp;hl=en_US&amp;rel=0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hyperlink" Target="http://www.lifeline.org.au/" TargetMode="External"/><Relationship Id="rId7" Type="http://schemas.openxmlformats.org/officeDocument/2006/relationships/image" Target="../media/image40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hyperlink" Target="http://www.humanrights.gov.au/complaints_information/index.html" TargetMode="External"/><Relationship Id="rId4" Type="http://schemas.openxmlformats.org/officeDocument/2006/relationships/hyperlink" Target="http://www.kidshelp.com.au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cbde.gov.au/helpbutton" TargetMode="External"/><Relationship Id="rId7" Type="http://schemas.openxmlformats.org/officeDocument/2006/relationships/hyperlink" Target="http://www.bullyingnoway.com.au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hinkuknow.org.au/site/" TargetMode="External"/><Relationship Id="rId5" Type="http://schemas.openxmlformats.org/officeDocument/2006/relationships/hyperlink" Target="http://www.ncab.org.au/" TargetMode="External"/><Relationship Id="rId4" Type="http://schemas.openxmlformats.org/officeDocument/2006/relationships/hyperlink" Target="http://www.cybersmart.gov.au/report.aspx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99ODGN2m-c&amp;playnext=1&amp;list=PL6E393155671A1968&amp;feature=results_video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http://www.youtube.com/v/N99ODGN2m-c?version=3&amp;hl=en_US&amp;rel=0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ctrTitle" sz="quarter"/>
          </p:nvPr>
        </p:nvSpPr>
        <p:spPr bwMode="auto">
          <a:xfrm>
            <a:off x="2209814" y="4076340"/>
            <a:ext cx="7764463" cy="609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AU" sz="2800" dirty="0" err="1" smtClean="0">
                <a:solidFill>
                  <a:srgbClr val="606A74"/>
                </a:solidFill>
              </a:rPr>
              <a:t>Cybersafe</a:t>
            </a:r>
            <a:endParaRPr lang="en-AU" sz="2800" dirty="0" smtClean="0">
              <a:solidFill>
                <a:srgbClr val="606A74"/>
              </a:solidFill>
              <a:cs typeface="Arial" charset="0"/>
            </a:endParaRPr>
          </a:p>
        </p:txBody>
      </p:sp>
      <p:sp>
        <p:nvSpPr>
          <p:cNvPr id="3075" name="Subtitle 4"/>
          <p:cNvSpPr>
            <a:spLocks noGrp="1"/>
          </p:cNvSpPr>
          <p:nvPr>
            <p:ph type="subTitle" sz="quarter" idx="1"/>
          </p:nvPr>
        </p:nvSpPr>
        <p:spPr>
          <a:xfrm>
            <a:off x="2209814" y="4521004"/>
            <a:ext cx="5181600" cy="533400"/>
          </a:xfrm>
        </p:spPr>
        <p:txBody>
          <a:bodyPr/>
          <a:lstStyle/>
          <a:p>
            <a:pPr eaLnBrk="1" hangingPunct="1"/>
            <a:r>
              <a:rPr lang="en-AU" dirty="0" smtClean="0">
                <a:cs typeface="Arial" charset="0"/>
              </a:rPr>
              <a:t>Carine Senior High School</a:t>
            </a:r>
          </a:p>
          <a:p>
            <a:pPr eaLnBrk="1" hangingPunct="1"/>
            <a:r>
              <a:rPr lang="en-AU" dirty="0" smtClean="0">
                <a:cs typeface="Arial" charset="0"/>
              </a:rPr>
              <a:t>25</a:t>
            </a:r>
            <a:r>
              <a:rPr lang="en-AU" baseline="30000" dirty="0" smtClean="0">
                <a:cs typeface="Arial" charset="0"/>
              </a:rPr>
              <a:t>th</a:t>
            </a:r>
            <a:r>
              <a:rPr lang="en-AU" dirty="0" smtClean="0">
                <a:cs typeface="Arial" charset="0"/>
              </a:rPr>
              <a:t> October 2012</a:t>
            </a:r>
          </a:p>
          <a:p>
            <a:pPr eaLnBrk="1" hangingPunct="1"/>
            <a:r>
              <a:rPr lang="en-AU" dirty="0" smtClean="0">
                <a:cs typeface="Arial" charset="0"/>
              </a:rPr>
              <a:t>Year 8 and 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Sniffing out fishy business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8" name="Picture 5" descr="scams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0743" y="1346490"/>
            <a:ext cx="192695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90831" y="985962"/>
            <a:ext cx="736725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disclose identity information (drivers licence, birthday etc) via email or online.</a:t>
            </a:r>
          </a:p>
          <a:p>
            <a:pPr marL="342900" lvl="1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Always visit the company’s website directly (rather than clicking on links in an email.) 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Login as you normally would and suss out any media releases, or ring the organisation to see if they know what’s going on.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you’re dubious about a phone call, offer to call the company back. Use the number listed in the phone book, or the number on the back of your bank card.</a:t>
            </a:r>
          </a:p>
          <a:p>
            <a:pPr marL="342900" lvl="1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Report a scam to the Australian Communications and Media Authority  (ACMA) to help others from being conned.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Bookmark </a:t>
            </a:r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/>
              </a:rPr>
              <a:t>www.scamwatch.gov.au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to read up on scams and check what’s on the radar.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Remember if it looks too good to be true, it probably is!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244871" y="1456162"/>
            <a:ext cx="5111989" cy="3961430"/>
            <a:chOff x="4733925" y="1717675"/>
            <a:chExt cx="5100491" cy="3962400"/>
          </a:xfrm>
        </p:grpSpPr>
        <p:sp>
          <p:nvSpPr>
            <p:cNvPr id="8" name="Right Arrow 7"/>
            <p:cNvSpPr/>
            <p:nvPr/>
          </p:nvSpPr>
          <p:spPr>
            <a:xfrm>
              <a:off x="6410325" y="1717675"/>
              <a:ext cx="3424091" cy="1752600"/>
            </a:xfrm>
            <a:prstGeom prst="rightArrow">
              <a:avLst>
                <a:gd name="adj1" fmla="val 73913"/>
                <a:gd name="adj2" fmla="val 50000"/>
              </a:avLst>
            </a:prstGeom>
            <a:solidFill>
              <a:srgbClr val="FFFFFF">
                <a:alpha val="85098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44000" tIns="108000" rIns="144000" bIns="108000" anchor="ctr"/>
            <a:lstStyle/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Your name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CCTV footage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Info on your Google searches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Geotagging</a:t>
              </a: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 in pics you upload</a:t>
              </a:r>
            </a:p>
          </p:txBody>
        </p:sp>
        <p:sp>
          <p:nvSpPr>
            <p:cNvPr id="9" name="Right Arrow 8"/>
            <p:cNvSpPr/>
            <p:nvPr/>
          </p:nvSpPr>
          <p:spPr>
            <a:xfrm>
              <a:off x="6410325" y="3927475"/>
              <a:ext cx="3348062" cy="1752600"/>
            </a:xfrm>
            <a:prstGeom prst="rightArrow">
              <a:avLst>
                <a:gd name="adj1" fmla="val 73913"/>
                <a:gd name="adj2" fmla="val 50000"/>
              </a:avLst>
            </a:prstGeom>
            <a:solidFill>
              <a:srgbClr val="FFFFFF">
                <a:alpha val="85098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44000" tIns="108000" rIns="144000" bIns="108000" anchor="ctr"/>
            <a:lstStyle/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Photos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Blogs</a:t>
              </a:r>
              <a:endPara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endParaRP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Tweets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Wall posts</a:t>
              </a:r>
            </a:p>
          </p:txBody>
        </p:sp>
        <p:sp>
          <p:nvSpPr>
            <p:cNvPr id="10" name="Pentagon 9"/>
            <p:cNvSpPr/>
            <p:nvPr/>
          </p:nvSpPr>
          <p:spPr bwMode="auto">
            <a:xfrm>
              <a:off x="4733925" y="1793875"/>
              <a:ext cx="1676400" cy="1600200"/>
            </a:xfrm>
            <a:prstGeom prst="homePlate">
              <a:avLst>
                <a:gd name="adj" fmla="val 0"/>
              </a:avLst>
            </a:prstGeom>
            <a:gradFill>
              <a:gsLst>
                <a:gs pos="0">
                  <a:srgbClr val="005E83"/>
                </a:gs>
                <a:gs pos="100000">
                  <a:srgbClr val="003950"/>
                </a:gs>
              </a:gsLst>
              <a:lin ang="5400000" scaled="0"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40000" dist="23000" dir="5400000" rotWithShape="0">
                <a:schemeClr val="tx2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sz="2000" b="1" dirty="0" smtClean="0">
                  <a:latin typeface="Calibri" pitchFamily="34" charset="0"/>
                  <a:cs typeface="Arial" pitchFamily="34" charset="0"/>
                </a:rPr>
                <a:t>Passive</a:t>
              </a:r>
            </a:p>
            <a:p>
              <a:pPr algn="ctr">
                <a:defRPr/>
              </a:pPr>
              <a:r>
                <a:rPr lang="en-US" sz="1200" b="1" dirty="0" smtClean="0">
                  <a:latin typeface="Calibri" pitchFamily="34" charset="0"/>
                  <a:cs typeface="Arial" pitchFamily="34" charset="0"/>
                </a:rPr>
                <a:t>(Stuff you can’t help)</a:t>
              </a:r>
              <a:endParaRPr lang="en-US" sz="1200" b="1" dirty="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 bwMode="auto">
            <a:xfrm>
              <a:off x="4733925" y="4003675"/>
              <a:ext cx="1676400" cy="1600200"/>
            </a:xfrm>
            <a:prstGeom prst="homePlate">
              <a:avLst>
                <a:gd name="adj" fmla="val 0"/>
              </a:avLst>
            </a:prstGeom>
            <a:gradFill>
              <a:gsLst>
                <a:gs pos="0">
                  <a:srgbClr val="005E83"/>
                </a:gs>
                <a:gs pos="100000">
                  <a:srgbClr val="003950"/>
                </a:gs>
              </a:gsLst>
              <a:lin ang="5400000" scaled="0"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40000" dist="23000" dir="5400000" rotWithShape="0">
                <a:schemeClr val="tx2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sz="2000" b="1" dirty="0" smtClean="0">
                  <a:latin typeface="Calibri" pitchFamily="34" charset="0"/>
                  <a:cs typeface="Arial" pitchFamily="34" charset="0"/>
                </a:rPr>
                <a:t>Active</a:t>
              </a:r>
            </a:p>
            <a:p>
              <a:pPr algn="ctr">
                <a:defRPr/>
              </a:pPr>
              <a:r>
                <a:rPr lang="en-US" sz="1200" b="1" dirty="0" smtClean="0">
                  <a:latin typeface="Calibri" pitchFamily="34" charset="0"/>
                  <a:cs typeface="Arial" pitchFamily="34" charset="0"/>
                </a:rPr>
                <a:t>(Stuff you can control)</a:t>
              </a:r>
            </a:p>
            <a:p>
              <a:pPr algn="ctr">
                <a:defRPr/>
              </a:pPr>
              <a:endParaRPr lang="en-US" sz="2000" b="1" dirty="0">
                <a:latin typeface="Calibri" pitchFamily="34" charset="0"/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680406" y="1670424"/>
            <a:ext cx="4078438" cy="3558303"/>
            <a:chOff x="2803525" y="1655763"/>
            <a:chExt cx="4065588" cy="3559175"/>
          </a:xfrm>
        </p:grpSpPr>
        <p:sp>
          <p:nvSpPr>
            <p:cNvPr id="12" name="Oval 11"/>
            <p:cNvSpPr/>
            <p:nvPr/>
          </p:nvSpPr>
          <p:spPr bwMode="auto">
            <a:xfrm>
              <a:off x="5405438" y="3016250"/>
              <a:ext cx="1463675" cy="1335088"/>
            </a:xfrm>
            <a:prstGeom prst="ellipse">
              <a:avLst/>
            </a:prstGeom>
            <a:solidFill>
              <a:srgbClr val="606A74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lnSpc>
                  <a:spcPts val="1800"/>
                </a:lnSpc>
                <a:defRPr/>
              </a:pPr>
              <a:r>
                <a:rPr lang="en-AU" sz="1550" b="1" dirty="0" smtClean="0">
                  <a:latin typeface="Calibri" pitchFamily="34" charset="0"/>
                  <a:cs typeface="Arial" pitchFamily="34" charset="0"/>
                </a:rPr>
                <a:t>Passive</a:t>
              </a:r>
              <a:endParaRPr lang="en-AU" sz="1550" b="1" dirty="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3" name="Circular Arrow 12"/>
            <p:cNvSpPr/>
            <p:nvPr/>
          </p:nvSpPr>
          <p:spPr bwMode="auto">
            <a:xfrm rot="18488422" flipH="1" flipV="1">
              <a:off x="4121944" y="3242469"/>
              <a:ext cx="1774825" cy="2170113"/>
            </a:xfrm>
            <a:prstGeom prst="circularArrow">
              <a:avLst>
                <a:gd name="adj1" fmla="val 11753"/>
                <a:gd name="adj2" fmla="val 975930"/>
                <a:gd name="adj3" fmla="val 20306698"/>
                <a:gd name="adj4" fmla="val 14300931"/>
                <a:gd name="adj5" fmla="val 13670"/>
              </a:avLst>
            </a:prstGeom>
            <a:gradFill flip="none" rotWithShape="1">
              <a:gsLst>
                <a:gs pos="65000">
                  <a:srgbClr val="FF5800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lnSpc>
                  <a:spcPts val="1800"/>
                </a:lnSpc>
                <a:defRPr/>
              </a:pPr>
              <a:endParaRPr lang="en-A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Circular Arrow 13"/>
            <p:cNvSpPr/>
            <p:nvPr/>
          </p:nvSpPr>
          <p:spPr bwMode="auto">
            <a:xfrm rot="4141464" flipH="1" flipV="1">
              <a:off x="3186112" y="2084388"/>
              <a:ext cx="1616075" cy="2381250"/>
            </a:xfrm>
            <a:prstGeom prst="circularArrow">
              <a:avLst>
                <a:gd name="adj1" fmla="val 11753"/>
                <a:gd name="adj2" fmla="val 975930"/>
                <a:gd name="adj3" fmla="val 20306698"/>
                <a:gd name="adj4" fmla="val 14300931"/>
                <a:gd name="adj5" fmla="val 13670"/>
              </a:avLst>
            </a:prstGeom>
            <a:gradFill flip="none" rotWithShape="1">
              <a:gsLst>
                <a:gs pos="65000">
                  <a:srgbClr val="FF5800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lnSpc>
                  <a:spcPts val="1800"/>
                </a:lnSpc>
                <a:defRPr/>
              </a:pPr>
              <a:endParaRPr lang="en-A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Circular Arrow 14"/>
            <p:cNvSpPr/>
            <p:nvPr/>
          </p:nvSpPr>
          <p:spPr bwMode="auto">
            <a:xfrm rot="12210921" flipH="1" flipV="1">
              <a:off x="4403725" y="1687513"/>
              <a:ext cx="1773238" cy="2171700"/>
            </a:xfrm>
            <a:prstGeom prst="circularArrow">
              <a:avLst>
                <a:gd name="adj1" fmla="val 11753"/>
                <a:gd name="adj2" fmla="val 975930"/>
                <a:gd name="adj3" fmla="val 20306698"/>
                <a:gd name="adj4" fmla="val 14300931"/>
                <a:gd name="adj5" fmla="val 13670"/>
              </a:avLst>
            </a:prstGeom>
            <a:gradFill flip="none" rotWithShape="1">
              <a:gsLst>
                <a:gs pos="65000">
                  <a:srgbClr val="FF5800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lnSpc>
                  <a:spcPts val="1800"/>
                </a:lnSpc>
                <a:defRPr/>
              </a:pPr>
              <a:endParaRPr lang="en-A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3683000" y="1655763"/>
              <a:ext cx="1384300" cy="1384300"/>
            </a:xfrm>
            <a:prstGeom prst="ellipse">
              <a:avLst/>
            </a:prstGeom>
            <a:solidFill>
              <a:srgbClr val="606A74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lnSpc>
                  <a:spcPts val="1800"/>
                </a:lnSpc>
                <a:defRPr/>
              </a:pPr>
              <a:r>
                <a:rPr lang="en-AU" sz="1550" b="1" dirty="0" smtClean="0">
                  <a:latin typeface="Calibri" pitchFamily="34" charset="0"/>
                  <a:cs typeface="Arial" pitchFamily="34" charset="0"/>
                </a:rPr>
                <a:t>Active</a:t>
              </a:r>
              <a:endParaRPr lang="en-AU" sz="1550" b="1" dirty="0">
                <a:latin typeface="Calibri" pitchFamily="34" charset="0"/>
                <a:cs typeface="Arial" pitchFamily="34" charset="0"/>
              </a:endParaRPr>
            </a:p>
          </p:txBody>
        </p:sp>
      </p:grpSp>
      <p:sp>
        <p:nvSpPr>
          <p:cNvPr id="21" name="Title 6"/>
          <p:cNvSpPr txBox="1">
            <a:spLocks/>
          </p:cNvSpPr>
          <p:nvPr/>
        </p:nvSpPr>
        <p:spPr bwMode="auto">
          <a:xfrm>
            <a:off x="782320" y="105410"/>
            <a:ext cx="666115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r>
              <a:rPr lang="en-AU" sz="28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Your digital footprint</a:t>
            </a:r>
            <a:endParaRPr lang="en-US" sz="28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libri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9" name="Picture 18" descr="digital-footpri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6314" y="3691759"/>
            <a:ext cx="940117" cy="161058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49580" y="5707380"/>
            <a:ext cx="809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atin typeface="Calibri" pitchFamily="34" charset="0"/>
              </a:rPr>
              <a:t>Having a digital footprint is not necessarily a bad thing. </a:t>
            </a:r>
          </a:p>
        </p:txBody>
      </p:sp>
    </p:spTree>
    <p:extLst>
      <p:ext uri="{BB962C8B-B14F-4D97-AF65-F5344CB8AC3E}">
        <p14:creationId xmlns:p14="http://schemas.microsoft.com/office/powerpoint/2010/main" val="121782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3551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Think before you post</a:t>
            </a:r>
            <a:endParaRPr lang="en-AU" dirty="0"/>
          </a:p>
        </p:txBody>
      </p:sp>
      <p:pic>
        <p:nvPicPr>
          <p:cNvPr id="2" name="Everyone - Think Before You Pos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5400" y="977105"/>
            <a:ext cx="6915150" cy="518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1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Annika’s</a:t>
            </a:r>
            <a:r>
              <a:rPr lang="en-US" dirty="0" smtClean="0">
                <a:latin typeface="Calibri" charset="0"/>
              </a:rPr>
              <a:t> Story…</a:t>
            </a:r>
            <a:endParaRPr lang="en-US" dirty="0">
              <a:latin typeface="Calibri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9" name="Picture 8" descr="annika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20140"/>
            <a:ext cx="2672080" cy="2004060"/>
          </a:xfrm>
          <a:prstGeom prst="rect">
            <a:avLst/>
          </a:prstGeom>
        </p:spPr>
      </p:pic>
      <p:pic>
        <p:nvPicPr>
          <p:cNvPr id="12" name="Picture 11" descr="annika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7852" y="1127759"/>
            <a:ext cx="4999598" cy="3741421"/>
          </a:xfrm>
          <a:prstGeom prst="rect">
            <a:avLst/>
          </a:prstGeom>
        </p:spPr>
      </p:pic>
      <p:pic>
        <p:nvPicPr>
          <p:cNvPr id="10" name="Picture 9" descr="annika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7761" y="1111703"/>
            <a:ext cx="3209639" cy="3748928"/>
          </a:xfrm>
          <a:prstGeom prst="rect">
            <a:avLst/>
          </a:prstGeom>
        </p:spPr>
      </p:pic>
      <p:pic>
        <p:nvPicPr>
          <p:cNvPr id="11" name="Picture 10" descr="annika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124200"/>
            <a:ext cx="3335785" cy="2612034"/>
          </a:xfrm>
          <a:prstGeom prst="rect">
            <a:avLst/>
          </a:prstGeom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455988" y="5020944"/>
            <a:ext cx="6503352" cy="709296"/>
          </a:xfrm>
          <a:prstGeom prst="rect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05E83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36000" rIns="36000" anchor="ctr"/>
          <a:lstStyle/>
          <a:p>
            <a:pPr marL="85725" indent="-85725" algn="ctr">
              <a:defRPr/>
            </a:pPr>
            <a:r>
              <a:rPr lang="en-AU" sz="1600" b="1" dirty="0" smtClean="0">
                <a:solidFill>
                  <a:schemeClr val="lt1"/>
                </a:solidFill>
                <a:latin typeface="Calibri" pitchFamily="34" charset="0"/>
                <a:ea typeface="+mn-ea"/>
                <a:cs typeface="Arial" pitchFamily="34" charset="0"/>
              </a:rPr>
              <a:t>Don’t post anything online that you woul</a:t>
            </a:r>
            <a:r>
              <a:rPr lang="en-AU" sz="1600" b="1" dirty="0" smtClean="0">
                <a:solidFill>
                  <a:schemeClr val="lt1"/>
                </a:solidFill>
                <a:latin typeface="Calibri" pitchFamily="34" charset="0"/>
                <a:cs typeface="Arial" pitchFamily="34" charset="0"/>
              </a:rPr>
              <a:t>dn’t want published </a:t>
            </a:r>
          </a:p>
          <a:p>
            <a:pPr marL="85725" indent="-85725" algn="ctr">
              <a:defRPr/>
            </a:pPr>
            <a:r>
              <a:rPr lang="en-AU" sz="1600" b="1" dirty="0" smtClean="0">
                <a:solidFill>
                  <a:schemeClr val="lt1"/>
                </a:solidFill>
                <a:latin typeface="Calibri" pitchFamily="34" charset="0"/>
                <a:cs typeface="Arial" pitchFamily="34" charset="0"/>
              </a:rPr>
              <a:t>on the front page of the newspaper.</a:t>
            </a:r>
            <a:endParaRPr lang="en-AU" sz="1600" b="1" dirty="0">
              <a:solidFill>
                <a:schemeClr val="lt1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53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Keeping your private parts, </a:t>
            </a:r>
            <a:r>
              <a:rPr lang="en-AU" dirty="0" err="1" smtClean="0"/>
              <a:t>erm</a:t>
            </a:r>
            <a:r>
              <a:rPr lang="en-AU" dirty="0" smtClean="0"/>
              <a:t>… private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9396" y="966157"/>
            <a:ext cx="3816350" cy="219973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lvl="0"/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Most teens have gotten the message about social networking privacy: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62% say they have set profiles to private (19% have partially private settings.)</a:t>
            </a:r>
          </a:p>
          <a:p>
            <a:pPr lvl="1"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One in five has fully public settings.</a:t>
            </a: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0770" y="3381555"/>
            <a:ext cx="3838756" cy="2596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lvl="0"/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Students become more cautious the older they get when it comes to posting content that might affect their reputation later on: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46% of year 7 - 8’s withhold potentially damaging postings.</a:t>
            </a:r>
          </a:p>
          <a:p>
            <a:pPr lvl="1"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67% of year 11 to 12 students have kept back posts they'd rather not have a university admission officer see.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658928" y="983410"/>
            <a:ext cx="3903055" cy="2173859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lvl="0"/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Passwords have become a currency of friendship- nearly a third of online teens have shared their password with a friend, boyfriend or girlfriend.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This rises to 47% amongst girls aged 14 to 17. </a:t>
            </a: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1" name="Picture 20" descr="padlo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05941" y="1457865"/>
            <a:ext cx="1280459" cy="280716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693434" y="3387307"/>
            <a:ext cx="3917433" cy="25476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lvl="0"/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One in three employers use social networks for background checks on candidates.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40% of those said they specifically check </a:t>
            </a:r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Facebook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 lvl="1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Some users resort to alternate spellings of their last names (or initials) to make their profiles impossible to find. </a:t>
            </a: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1462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Alarmed</a:t>
            </a:r>
            <a:endParaRPr lang="en-AU" dirty="0"/>
          </a:p>
        </p:txBody>
      </p:sp>
      <p:pic>
        <p:nvPicPr>
          <p:cNvPr id="3" name="jdiTd1Xfuj0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03269" y="965083"/>
            <a:ext cx="6912131" cy="518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44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Sexting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0482" name="AutoShape 2" descr="Description: call me maybe meme"/>
          <p:cNvSpPr>
            <a:spLocks noChangeAspect="1" noChangeArrowheads="1"/>
          </p:cNvSpPr>
          <p:nvPr/>
        </p:nvSpPr>
        <p:spPr bwMode="auto">
          <a:xfrm>
            <a:off x="155575" y="-1714500"/>
            <a:ext cx="47625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980441"/>
            <a:ext cx="5629274" cy="4354496"/>
          </a:xfrm>
          <a:prstGeom prst="rect">
            <a:avLst/>
          </a:prstGeom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5575" y="5375592"/>
            <a:ext cx="9702800" cy="709296"/>
          </a:xfrm>
          <a:prstGeom prst="rect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05E83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36000" rIns="36000" anchor="ctr"/>
          <a:lstStyle/>
          <a:p>
            <a:pPr algn="ctr"/>
            <a:r>
              <a:rPr lang="en-AU" sz="1600" b="1" dirty="0">
                <a:solidFill>
                  <a:schemeClr val="bg1"/>
                </a:solidFill>
                <a:latin typeface="Calibri"/>
              </a:rPr>
              <a:t>If a young person shares a sexually explicit photo of herself or a peer, a new study says </a:t>
            </a:r>
            <a:endParaRPr lang="en-AU" sz="1600" b="1" dirty="0" smtClean="0">
              <a:solidFill>
                <a:schemeClr val="bg1"/>
              </a:solidFill>
              <a:latin typeface="Calibri"/>
            </a:endParaRPr>
          </a:p>
          <a:p>
            <a:pPr algn="ctr"/>
            <a:r>
              <a:rPr lang="en-AU" sz="1600" b="1" dirty="0" smtClean="0">
                <a:solidFill>
                  <a:schemeClr val="bg1"/>
                </a:solidFill>
                <a:latin typeface="Calibri"/>
              </a:rPr>
              <a:t>there’s </a:t>
            </a:r>
            <a:r>
              <a:rPr lang="en-AU" sz="1600" b="1" dirty="0">
                <a:solidFill>
                  <a:schemeClr val="bg1"/>
                </a:solidFill>
                <a:latin typeface="Calibri"/>
              </a:rPr>
              <a:t>an 88% chance that it will eventually find its way into the wrong hands online.</a:t>
            </a:r>
          </a:p>
        </p:txBody>
      </p:sp>
    </p:spTree>
    <p:extLst>
      <p:ext uri="{BB962C8B-B14F-4D97-AF65-F5344CB8AC3E}">
        <p14:creationId xmlns:p14="http://schemas.microsoft.com/office/powerpoint/2010/main" val="139171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Naked </a:t>
            </a:r>
            <a:r>
              <a:rPr lang="en-AU" dirty="0" err="1" smtClean="0"/>
              <a:t>selfies</a:t>
            </a:r>
            <a:r>
              <a:rPr lang="en-AU" dirty="0" smtClean="0"/>
              <a:t> and the law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9394" y="914400"/>
            <a:ext cx="9652781" cy="517207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Sexting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– the electronic communication of non-professional images or videos portraying one or more persons in a state of nudity or otherwise in a sexual manner – has serious legal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implications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Commonwealth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law, Part 10.6 of the Criminal Code Act 1995 makes it an offence to access, transmit, publish, possess, control, supply, or obtain child pornography. 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State and Commonwealth child pornography laws aren’t avoided on the basis that both parties are the same age.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the images or video in question is in relation to a minor, the individual who possesses or distributes the material might be in breach of the law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DAMIEN ''EZZY'' EADES is caught up in legal history </a:t>
            </a:r>
            <a:r>
              <a:rPr lang="en-AU" sz="140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but </a:t>
            </a:r>
            <a:r>
              <a:rPr lang="en-AU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the way he would have liked.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The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20-year-old from Sydney's western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suburbs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is at the centre of Australia's first 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'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'sexting'' case, after a schoolgirl sent a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nude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photo of herself to his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mobile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phone. 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  The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maximum penalty he faces is a two-year jail term.</a:t>
            </a:r>
          </a:p>
          <a:p>
            <a:r>
              <a:rPr lang="en-AU" sz="1600" dirty="0">
                <a:solidFill>
                  <a:schemeClr val="tx1"/>
                </a:solidFill>
              </a:rPr>
              <a:t/>
            </a:r>
            <a:br>
              <a:rPr lang="en-AU" sz="1600" dirty="0">
                <a:solidFill>
                  <a:schemeClr val="tx1"/>
                </a:solidFill>
              </a:rPr>
            </a:br>
            <a:r>
              <a:rPr lang="en-AU" sz="1600" dirty="0"/>
              <a:t>Read </a:t>
            </a:r>
            <a:r>
              <a:rPr lang="en-AU" sz="1600" dirty="0" smtClean="0"/>
              <a:t>more</a:t>
            </a: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20482" name="AutoShape 2" descr="Description: call me maybe meme"/>
          <p:cNvSpPr>
            <a:spLocks noChangeAspect="1" noChangeArrowheads="1"/>
          </p:cNvSpPr>
          <p:nvPr/>
        </p:nvSpPr>
        <p:spPr bwMode="auto">
          <a:xfrm>
            <a:off x="155575" y="-1714500"/>
            <a:ext cx="47625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674" y="3831953"/>
            <a:ext cx="2714625" cy="204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32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6"/>
          <p:cNvSpPr txBox="1">
            <a:spLocks/>
          </p:cNvSpPr>
          <p:nvPr/>
        </p:nvSpPr>
        <p:spPr bwMode="auto">
          <a:xfrm>
            <a:off x="782320" y="105410"/>
            <a:ext cx="666115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r>
              <a:rPr lang="en-AU" sz="28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TMI</a:t>
            </a:r>
            <a:endParaRPr lang="en-US" sz="28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libri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293" y="826730"/>
            <a:ext cx="2536350" cy="2986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2653" y="1656272"/>
            <a:ext cx="2387318" cy="3080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7390" y="834817"/>
            <a:ext cx="2435614" cy="281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08152" y="2300048"/>
            <a:ext cx="2256666" cy="284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3260" y="5007844"/>
            <a:ext cx="4924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24838" y="5536121"/>
            <a:ext cx="4933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782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6"/>
          <p:cNvSpPr txBox="1">
            <a:spLocks/>
          </p:cNvSpPr>
          <p:nvPr/>
        </p:nvSpPr>
        <p:spPr bwMode="auto">
          <a:xfrm>
            <a:off x="782320" y="105410"/>
            <a:ext cx="666115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r>
              <a:rPr lang="en-AU" sz="28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The Age of Accidental Sharing</a:t>
            </a:r>
            <a:endParaRPr lang="en-US" sz="28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libri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16111" y="968940"/>
            <a:ext cx="865184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Facebook's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new "social" apps are designed to broadcast what you read, watch and listen to...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3893" y="4654431"/>
            <a:ext cx="49339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2385" y="1371601"/>
            <a:ext cx="5270740" cy="321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518" y="1302586"/>
            <a:ext cx="4477920" cy="325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782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Welcome and introduction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Setting strong passwords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Protecting your gizmos and gadgets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Safe online shopping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Sniffing out fishy business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Your digital footprint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Think before you post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Naked </a:t>
            </a:r>
            <a:r>
              <a:rPr lang="en-US" sz="1500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selfies</a:t>
            </a: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and the law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The age of accidental sharing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Safe social networking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endParaRPr lang="en-US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Questions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7457941" y="6224016"/>
            <a:ext cx="2102228" cy="259334"/>
          </a:xfrm>
        </p:spPr>
        <p:txBody>
          <a:bodyPr/>
          <a:lstStyle/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and sound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6996" y="1423050"/>
            <a:ext cx="4291838" cy="284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social network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86" y="803082"/>
            <a:ext cx="9722816" cy="538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Safe social networking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62442" y="1633772"/>
            <a:ext cx="3816350" cy="16065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rgbClr val="606A74"/>
              </a:solidFill>
            </a:endParaRP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•  Visit ‘Privacy Settings’ and set everything to ‘Friends.’ </a:t>
            </a:r>
          </a:p>
          <a:p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• Check the security of photo albums (each one has its own privacy.) </a:t>
            </a:r>
          </a:p>
          <a:p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• Use your real age (13 -18 year olds get special privacy settings.)</a:t>
            </a: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rgbClr val="606A74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21082" y="1643048"/>
            <a:ext cx="3816350" cy="16065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• From your profile page, hit  ‘view as’ to know what others see on your profile.</a:t>
            </a:r>
          </a:p>
          <a:p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Font typeface="Arial" pitchFamily="34" charset="0"/>
              <a:buChar char="•"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Select ‘Edit profile’ and  ensure everything is set to ‘friends .’</a:t>
            </a: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• Conduct regular ‘spring cleans’ removing anyone you don’t interact with from your friends list. It’s okay to </a:t>
            </a:r>
            <a:r>
              <a:rPr lang="en-AU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unfriend</a:t>
            </a: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 </a:t>
            </a:r>
          </a:p>
          <a:p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1717" y="4314688"/>
            <a:ext cx="3816350" cy="16065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Font typeface="Arial" pitchFamily="34" charset="0"/>
              <a:buChar char="•"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Pick and choose who sees what (share your hometown with friends, but only let the </a:t>
            </a:r>
            <a:r>
              <a:rPr lang="en-AU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fam</a:t>
            </a: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see your phone number.)</a:t>
            </a:r>
          </a:p>
          <a:p>
            <a:pPr>
              <a:buFont typeface="Arial" pitchFamily="34" charset="0"/>
              <a:buChar char="•"/>
            </a:pPr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Font typeface="Arial" pitchFamily="34" charset="0"/>
              <a:buChar char="•"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Turn on Profile Review from the ‘How Tags Work’ section of your privacy settings to decide if posts you're tagged in appear on your profile.</a:t>
            </a:r>
          </a:p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60165" y="4322638"/>
            <a:ext cx="3816350" cy="16065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155286" indent="-155286">
              <a:buFont typeface="Arial" pitchFamily="34" charset="0"/>
              <a:buChar char="•"/>
              <a:defRPr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Download a copy of your </a:t>
            </a:r>
            <a:r>
              <a:rPr lang="en-AU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Facebook</a:t>
            </a: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archive and see what information that’s held on you.</a:t>
            </a:r>
          </a:p>
          <a:p>
            <a:pPr marL="155286" indent="-155286">
              <a:defRPr/>
            </a:pPr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155286" indent="-155286">
              <a:buFont typeface="Arial" pitchFamily="34" charset="0"/>
              <a:buChar char="•"/>
              <a:defRPr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Consider scrolling back through your timeline and deleting questionable content. Avoid negativity. </a:t>
            </a:r>
          </a:p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155286" indent="-155286">
              <a:buFont typeface="Arial" pitchFamily="34" charset="0"/>
              <a:buChar char="•"/>
              <a:defRPr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Limit the audience for past posts you shared with more than friends.</a:t>
            </a:r>
          </a:p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4490" y="1288580"/>
            <a:ext cx="3816350" cy="333375"/>
          </a:xfrm>
          <a:prstGeom prst="rect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rgbClr val="005E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1057" tIns="39443" rIns="31057" bIns="39443" anchor="ctr"/>
          <a:lstStyle/>
          <a:p>
            <a:pPr marL="73955" indent="-73955" algn="ctr">
              <a:defRPr/>
            </a:pPr>
            <a:r>
              <a:rPr lang="en-AU" sz="1400" b="1" dirty="0" smtClean="0">
                <a:cs typeface="Arial" pitchFamily="34" charset="0"/>
              </a:rPr>
              <a:t>Tweak your settings</a:t>
            </a:r>
            <a:endParaRPr lang="en-AU" sz="1400" b="1" dirty="0"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13130" y="1305807"/>
            <a:ext cx="3816350" cy="333375"/>
          </a:xfrm>
          <a:prstGeom prst="rect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rgbClr val="005E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1057" tIns="39443" rIns="31057" bIns="39443" anchor="ctr"/>
          <a:lstStyle/>
          <a:p>
            <a:pPr marL="73955" indent="-73955" algn="ctr">
              <a:defRPr/>
            </a:pPr>
            <a:r>
              <a:rPr lang="en-AU" sz="1400" b="1" dirty="0" smtClean="0">
                <a:cs typeface="Arial" pitchFamily="34" charset="0"/>
              </a:rPr>
              <a:t>Preview your profile</a:t>
            </a:r>
            <a:endParaRPr lang="en-AU" sz="1400" b="1" dirty="0"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73043" y="3962869"/>
            <a:ext cx="3816350" cy="333375"/>
          </a:xfrm>
          <a:prstGeom prst="rect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rgbClr val="005E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1057" tIns="39443" rIns="31057" bIns="39443" anchor="ctr"/>
          <a:lstStyle/>
          <a:p>
            <a:pPr marL="73955" indent="-73955" algn="ctr">
              <a:defRPr/>
            </a:pPr>
            <a:r>
              <a:rPr lang="en-AU" sz="1400" b="1" dirty="0" smtClean="0">
                <a:cs typeface="Arial" pitchFamily="34" charset="0"/>
              </a:rPr>
              <a:t>Choose who you share with</a:t>
            </a:r>
            <a:endParaRPr lang="en-AU" sz="1400" b="1" dirty="0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171440" y="3988048"/>
            <a:ext cx="3816350" cy="333375"/>
          </a:xfrm>
          <a:prstGeom prst="rect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rgbClr val="005E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1057" tIns="39443" rIns="31057" bIns="39443" anchor="ctr"/>
          <a:lstStyle/>
          <a:p>
            <a:pPr marL="73955" indent="-73955" algn="ctr">
              <a:defRPr/>
            </a:pPr>
            <a:r>
              <a:rPr lang="en-AU" sz="1400" b="1" dirty="0" smtClean="0">
                <a:cs typeface="Arial" pitchFamily="34" charset="0"/>
              </a:rPr>
              <a:t>Change the past</a:t>
            </a:r>
            <a:endParaRPr lang="en-AU" sz="1400" b="1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7620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If you wouldn’t say it in person, why say it online?</a:t>
            </a:r>
            <a:endParaRPr lang="en-AU" dirty="0"/>
          </a:p>
        </p:txBody>
      </p:sp>
      <p:pic>
        <p:nvPicPr>
          <p:cNvPr id="2" name="pmD8OKl8vVM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011892" y="971550"/>
            <a:ext cx="68326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1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charset="0"/>
              </a:rPr>
              <a:t>What is </a:t>
            </a:r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?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285750" y="1028700"/>
            <a:ext cx="9416390" cy="4624737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>
              <a:lnSpc>
                <a:spcPct val="120000"/>
              </a:lnSpc>
              <a:buClr>
                <a:schemeClr val="accent4"/>
              </a:buClr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What is </a:t>
            </a:r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Cyberbulling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?</a:t>
            </a:r>
          </a:p>
          <a:p>
            <a:pPr>
              <a:lnSpc>
                <a:spcPct val="120000"/>
              </a:lnSpc>
              <a:buClr>
                <a:schemeClr val="accent4"/>
              </a:buClr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Pretending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to be interested in someone and get them to tell you their secrets – which you then share with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others</a:t>
            </a: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Hurtful text messages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Threatening messages through social networking sites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Sending photos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to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other people which embarrass, humiliate or hurt you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Spreading rumours by email or social networking sites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Stealing your password and changing your information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Setting up fake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profiles pretending to be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20000"/>
              </a:lnSpc>
              <a:buClr>
                <a:schemeClr val="accent4"/>
              </a:buClr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What is </a:t>
            </a:r>
            <a:r>
              <a:rPr lang="en-AU" sz="15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not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?</a:t>
            </a:r>
          </a:p>
          <a:p>
            <a:pPr>
              <a:lnSpc>
                <a:spcPct val="120000"/>
              </a:lnSpc>
              <a:buClr>
                <a:schemeClr val="accent4"/>
              </a:buClr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Arguments and disagreements where no-one has power over the other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One-off incidents of being mean or spiteful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Single act of rejecting someone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Isolated incidents of aggression, intimidation or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violence</a:t>
            </a: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74" y="2170288"/>
            <a:ext cx="2827191" cy="322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6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Cyberbullying</a:t>
            </a:r>
            <a:r>
              <a:rPr lang="en-AU" dirty="0" smtClean="0"/>
              <a:t>- The Facts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9396" y="866775"/>
            <a:ext cx="4461654" cy="24003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>
              <a:lnSpc>
                <a:spcPct val="120000"/>
              </a:lnSpc>
              <a:buClr>
                <a:schemeClr val="accent4"/>
              </a:buClr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About one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in four Year 4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to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Year 9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students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(27%) report being bullied every few weeks (or more often!) during the last term at school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Frequent school bullying was highest among Year 5 (32%) and Year 8 (29%) students.</a:t>
            </a: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919107" y="900828"/>
            <a:ext cx="4599458" cy="236624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Peers are onlookers in 87% of bullying, and play a central role in the bullying process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Hurtful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teasing was the most common of all bullying behaviours experienced by students, followed by having hurtful lies told about them.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19106" y="3387306"/>
            <a:ext cx="4599458" cy="25476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83% of students who bully others online, also bully others offline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84% of students who were bullied online were also bullied offline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>
              <a:lnSpc>
                <a:spcPct val="120000"/>
              </a:lnSpc>
              <a:buClr>
                <a:schemeClr val="accent4"/>
              </a:buClr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9397" y="3387307"/>
            <a:ext cx="4461654" cy="25476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58" y="3504076"/>
            <a:ext cx="4210192" cy="231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6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 – Bystanders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4982788" y="971550"/>
            <a:ext cx="4719352" cy="4981575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 lvl="1"/>
            <a:endParaRPr lang="en-AU" sz="1400" dirty="0" smtClean="0">
              <a:latin typeface="Calibri" charset="0"/>
              <a:ea typeface="ＭＳ Ｐゴシック" charset="0"/>
            </a:endParaRPr>
          </a:p>
          <a:p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Some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bystanders take the side of the bully by laughing at the victim, encouraging the bully or by passing on text messages or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social media. 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Some bystanders will silently stand by and say nothing.  The bully then thinks that what they are doing is okay.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Some bystanders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might not know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what to do.  They know that bullying is wrong but they are scared to say anything.  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Some bystanders will take action to stop the bullying by getting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help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400" dirty="0" smtClean="0"/>
              <a:t> </a:t>
            </a:r>
          </a:p>
          <a:p>
            <a:r>
              <a:rPr lang="en-AU" sz="1400" dirty="0" smtClean="0"/>
              <a:t> </a:t>
            </a:r>
            <a:endParaRPr lang="en-AU" sz="1400" dirty="0">
              <a:solidFill>
                <a:srgbClr val="606A74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8" name="Picture 7" descr="nelson-munt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754" y="1734477"/>
            <a:ext cx="4596857" cy="345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1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charset="0"/>
              </a:rPr>
              <a:t>Active Bystanders – What can you do?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263436" y="952500"/>
            <a:ext cx="4719352" cy="4981575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 lvl="1"/>
            <a:endParaRPr lang="en-AU" sz="1400" dirty="0" smtClean="0">
              <a:latin typeface="Calibri" charset="0"/>
              <a:ea typeface="ＭＳ Ｐゴシック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Take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action to protect the rights of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others- never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stand by and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watch.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Never forward anything!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Remember- you might not have started it, but forwarding it makes you part of the problem.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Make it clear you won’t be involved in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bullying.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Support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the person being bullied to ask for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help and report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it to someone you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trust.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be intimidated by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bullies- you’re better than that. 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400" dirty="0" smtClean="0"/>
              <a:t> </a:t>
            </a:r>
          </a:p>
          <a:p>
            <a:r>
              <a:rPr lang="en-AU" sz="1400" dirty="0" smtClean="0"/>
              <a:t> </a:t>
            </a:r>
            <a:endParaRPr lang="en-AU" sz="1400" dirty="0">
              <a:solidFill>
                <a:srgbClr val="606A74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051" y="1766887"/>
            <a:ext cx="4526778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 and the Law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4524375" y="1190625"/>
            <a:ext cx="5177765" cy="4933949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is illegal and can be investigated by the police.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Requests can be made to Internet Service Providers (ISPs), or directly through social networking sites.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Although no specific </a:t>
            </a:r>
            <a:r>
              <a:rPr lang="en-AU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law exists in WA, harassment, threat to a persons life or health, stalking, or civil cases of defamation have all been used.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Your ISP (or carrier) is also able to trace phone calls under the ‘Malicious Call Trace’ industry code. 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you are being bullied, remember to print and date all evidence (including email headers if applicable) to be used as future evidence. </a:t>
            </a:r>
          </a:p>
          <a:p>
            <a:endParaRPr lang="en-AU" sz="1400" dirty="0" smtClean="0"/>
          </a:p>
          <a:p>
            <a:r>
              <a:rPr lang="en-AU" sz="1400" dirty="0" smtClean="0"/>
              <a:t> </a:t>
            </a:r>
            <a:endParaRPr lang="en-AU" sz="1400" dirty="0">
              <a:solidFill>
                <a:srgbClr val="606A74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4" y="1582737"/>
            <a:ext cx="4149723" cy="414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8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- What to do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507047" y="1363344"/>
            <a:ext cx="7636828" cy="4018281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>
              <a:lnSpc>
                <a:spcPct val="150000"/>
              </a:lnSpc>
            </a:pPr>
            <a:endParaRPr lang="en-AU" sz="1400" dirty="0" smtClean="0">
              <a:solidFill>
                <a:srgbClr val="606A74"/>
              </a:solidFill>
              <a:latin typeface="Calibri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respond to a bully – if they’re ignored they often lose interest.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“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Stop, Block and Tell.” 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give out personal details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online.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Never give your passwords to anyone other than your parents – not even your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friends.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respond to threatening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communications.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Never open emails from someone you don’t 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know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or who you know is a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bully.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put anything online you wouldn’t 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want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your friends to see – even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emails.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 U OK? (day) 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400" dirty="0">
              <a:solidFill>
                <a:srgbClr val="606A74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499428" y="944245"/>
            <a:ext cx="4205287" cy="419100"/>
          </a:xfrm>
          <a:prstGeom prst="rect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05E83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36000" rIns="36000" anchor="ctr"/>
          <a:lstStyle/>
          <a:p>
            <a:pPr marL="85725" indent="-85725" algn="ctr">
              <a:defRPr/>
            </a:pPr>
            <a:r>
              <a:rPr lang="en-AU" sz="1600" b="1" dirty="0" smtClean="0">
                <a:solidFill>
                  <a:schemeClr val="lt1"/>
                </a:solidFill>
                <a:latin typeface="Calibri" pitchFamily="34" charset="0"/>
                <a:ea typeface="+mn-ea"/>
                <a:cs typeface="Arial" pitchFamily="34" charset="0"/>
              </a:rPr>
              <a:t>What goes around, comes around…</a:t>
            </a:r>
            <a:endParaRPr lang="en-AU" sz="1600" b="1" dirty="0">
              <a:solidFill>
                <a:schemeClr val="lt1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 t="6767" b="10902"/>
          <a:stretch>
            <a:fillRect/>
          </a:stretch>
        </p:blipFill>
        <p:spPr bwMode="auto">
          <a:xfrm>
            <a:off x="4566285" y="3372484"/>
            <a:ext cx="5261610" cy="2519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999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- Where to get help</a:t>
            </a:r>
            <a:endParaRPr lang="en-US" dirty="0">
              <a:latin typeface="Calibri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3425" y="1314450"/>
            <a:ext cx="602932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you have been bullied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and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need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help contact :</a:t>
            </a:r>
          </a:p>
          <a:p>
            <a:pPr>
              <a:buNone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None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Lifeline (13 11 14) is a free and confidential service staffed by trained telephone counsellors.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3" tooltip="Lifeline"/>
              </a:rPr>
              <a:t>http://www.lifeline.org.au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Kids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Help Line (1800 55 1800) is a free and confidential, telephone counselling service for 5 to 25 year olds in Australia.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 tooltip="Kids Help Line"/>
              </a:rPr>
              <a:t>http://www.kidshelp.com.au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 tooltip="Kids Help Line"/>
              </a:rPr>
              <a:t>/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Australian Human Rights Commission (1300 656 419) has a complaint handling service that may investigate complaints of discrimination, harassment and bullying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5" tooltip="Australian Human Rights Commission"/>
              </a:rPr>
              <a:t>http://www.humanrights.gov.au/complaints_information/index.html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b="1" u="sng" dirty="0" smtClean="0">
              <a:latin typeface="Calibr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487" y="2401000"/>
            <a:ext cx="1457325" cy="13115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0" y="1667141"/>
            <a:ext cx="2266950" cy="8230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8" y="3995499"/>
            <a:ext cx="2438400" cy="98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8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6"/>
          <p:cNvSpPr>
            <a:spLocks noGrp="1"/>
          </p:cNvSpPr>
          <p:nvPr>
            <p:ph type="title"/>
          </p:nvPr>
        </p:nvSpPr>
        <p:spPr bwMode="auto">
          <a:xfrm>
            <a:off x="782320" y="105410"/>
            <a:ext cx="666115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AU" dirty="0" smtClean="0">
                <a:latin typeface="Calibri" charset="0"/>
              </a:rPr>
              <a:t>Finding the balance</a:t>
            </a:r>
            <a:endParaRPr lang="en-US" dirty="0">
              <a:latin typeface="Calibri" charset="0"/>
            </a:endParaRPr>
          </a:p>
        </p:txBody>
      </p:sp>
      <p:graphicFrame>
        <p:nvGraphicFramePr>
          <p:cNvPr id="14" name="Group 21"/>
          <p:cNvGraphicFramePr>
            <a:graphicFrameLocks noGrp="1"/>
          </p:cNvGraphicFramePr>
          <p:nvPr/>
        </p:nvGraphicFramePr>
        <p:xfrm>
          <a:off x="518160" y="1484141"/>
          <a:ext cx="3968750" cy="3256752"/>
        </p:xfrm>
        <a:graphic>
          <a:graphicData uri="http://schemas.openxmlformats.org/drawingml/2006/table">
            <a:tbl>
              <a:tblPr/>
              <a:tblGrid>
                <a:gridCol w="1984375"/>
                <a:gridCol w="1984375"/>
              </a:tblGrid>
              <a:tr h="0">
                <a:tc>
                  <a:txBody>
                    <a:bodyPr/>
                    <a:lstStyle/>
                    <a:p>
                      <a:endParaRPr lang="en-AU" sz="1400" dirty="0" smtClean="0"/>
                    </a:p>
                    <a:p>
                      <a:r>
                        <a:rPr lang="en-AU" sz="1400" dirty="0" smtClean="0"/>
                        <a:t>If </a:t>
                      </a:r>
                      <a:r>
                        <a:rPr lang="en-AU" sz="1400" dirty="0" err="1" smtClean="0"/>
                        <a:t>Facebook</a:t>
                      </a:r>
                      <a:r>
                        <a:rPr lang="en-AU" sz="1400" dirty="0" smtClean="0"/>
                        <a:t> was a country, it would have been the  largest country in the world.</a:t>
                      </a:r>
                      <a:endParaRPr lang="en-AU" sz="1400" dirty="0"/>
                    </a:p>
                  </a:txBody>
                  <a:tcPr marL="144000" marR="144000" marT="72000" marB="72000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E75C0F"/>
                        </a:gs>
                        <a:gs pos="100000">
                          <a:srgbClr val="FF9F3F"/>
                        </a:gs>
                      </a:gsLst>
                      <a:lin ang="162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AU" sz="1400" dirty="0" smtClean="0"/>
                    </a:p>
                    <a:p>
                      <a:r>
                        <a:rPr lang="en-AU" sz="1400" dirty="0" smtClean="0"/>
                        <a:t>Twitter users tweet about 55 million tweets each day. </a:t>
                      </a:r>
                      <a:endParaRPr lang="en-AU" sz="1400" dirty="0"/>
                    </a:p>
                  </a:txBody>
                  <a:tcPr marL="144000" marR="144000" marT="72000" marB="72000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400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400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400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AU" sz="1400" dirty="0" smtClean="0"/>
                        <a:t>If </a:t>
                      </a:r>
                      <a:r>
                        <a:rPr lang="en-AU" sz="1400" dirty="0" err="1" smtClean="0"/>
                        <a:t>Wikipedia</a:t>
                      </a:r>
                      <a:r>
                        <a:rPr lang="en-AU" sz="1400" dirty="0" smtClean="0"/>
                        <a:t> paid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AU" sz="1400" dirty="0" smtClean="0"/>
                        <a:t>$1 for every article posted, it would fork</a:t>
                      </a:r>
                      <a:r>
                        <a:rPr lang="en-AU" sz="1400" baseline="0" dirty="0" smtClean="0"/>
                        <a:t> out </a:t>
                      </a:r>
                      <a:r>
                        <a:rPr lang="en-AU" sz="1400" dirty="0" smtClean="0"/>
                        <a:t>$156 per hour. </a:t>
                      </a:r>
                      <a:endParaRPr kumimoji="0" lang="en-A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marL="144000" marR="144000" marT="72000" marB="72000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600" i="0" dirty="0" smtClean="0"/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600" i="0" dirty="0" smtClean="0"/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400" i="0" dirty="0" smtClean="0"/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AU" sz="1400" i="0" dirty="0" smtClean="0"/>
                        <a:t>Every minute 35 hours of new video is uploaded on </a:t>
                      </a:r>
                      <a:r>
                        <a:rPr lang="en-AU" sz="1400" i="0" dirty="0" err="1" smtClean="0"/>
                        <a:t>YouTube</a:t>
                      </a:r>
                      <a:r>
                        <a:rPr lang="en-AU" sz="1400" i="0" dirty="0" smtClean="0"/>
                        <a:t>.</a:t>
                      </a:r>
                      <a:endParaRPr kumimoji="0" lang="en-A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marL="144000" marR="144000" marT="72000" marB="72000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E75C0F"/>
                        </a:gs>
                        <a:gs pos="100000">
                          <a:srgbClr val="FF9F3F"/>
                        </a:gs>
                      </a:gsLst>
                      <a:lin ang="16200000"/>
                    </a:gradFill>
                  </a:tcPr>
                </a:tc>
              </a:tr>
            </a:tbl>
          </a:graphicData>
        </a:graphic>
      </p:graphicFrame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828800" y="2396490"/>
            <a:ext cx="1528763" cy="1524000"/>
          </a:xfrm>
          <a:prstGeom prst="ellipse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D0D0D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lnSpc>
                <a:spcPts val="1800"/>
              </a:lnSpc>
            </a:pPr>
            <a:r>
              <a:rPr lang="en-GB" sz="1600" b="1" dirty="0" smtClean="0">
                <a:solidFill>
                  <a:srgbClr val="FFFFFF"/>
                </a:solidFill>
                <a:latin typeface="Calibri" charset="0"/>
                <a:cs typeface="Arial" charset="0"/>
              </a:rPr>
              <a:t>Fun Facts</a:t>
            </a:r>
            <a:endParaRPr lang="en-US" sz="1600" b="1" dirty="0">
              <a:solidFill>
                <a:srgbClr val="FFFFFF"/>
              </a:solidFill>
              <a:latin typeface="Calibri" charset="0"/>
              <a:cs typeface="Arial" charset="0"/>
            </a:endParaRPr>
          </a:p>
        </p:txBody>
      </p:sp>
      <p:graphicFrame>
        <p:nvGraphicFramePr>
          <p:cNvPr id="17" name="Diagram 16"/>
          <p:cNvGraphicFramePr/>
          <p:nvPr/>
        </p:nvGraphicFramePr>
        <p:xfrm>
          <a:off x="4895398" y="1508500"/>
          <a:ext cx="4544156" cy="4060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775460" y="2118360"/>
            <a:ext cx="556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libri" pitchFamily="34" charset="0"/>
              </a:rPr>
              <a:t>3rd</a:t>
            </a:r>
          </a:p>
        </p:txBody>
      </p:sp>
      <p:sp>
        <p:nvSpPr>
          <p:cNvPr id="10" name="Pentagon 9"/>
          <p:cNvSpPr/>
          <p:nvPr/>
        </p:nvSpPr>
        <p:spPr bwMode="auto">
          <a:xfrm>
            <a:off x="4480560" y="5728335"/>
            <a:ext cx="5478780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Can you guess how many hours teens spend online each day?</a:t>
            </a:r>
            <a:endParaRPr lang="en-US" sz="1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11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394381">
              <a:buFont typeface="Arial" pitchFamily="34" charset="0"/>
              <a:buChar char="•"/>
              <a:defRPr/>
            </a:pPr>
            <a:endParaRPr lang="en-US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Cybersafety</a:t>
            </a:r>
            <a:r>
              <a:rPr lang="en-AU" dirty="0" smtClean="0"/>
              <a:t> at iiNet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7457941" y="6224016"/>
            <a:ext cx="2102228" cy="259334"/>
          </a:xfrm>
        </p:spPr>
        <p:txBody>
          <a:bodyPr/>
          <a:lstStyle/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and sound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92" y="819150"/>
            <a:ext cx="8644466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charset="0"/>
              </a:rPr>
              <a:t>Useful Stuff</a:t>
            </a:r>
            <a:endParaRPr lang="en-US" dirty="0">
              <a:latin typeface="Calibri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3425" y="1314450"/>
            <a:ext cx="8867775" cy="4758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Download the Cyber-safety Help Button, a free Australian Government initiative, designed to keep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 safe online: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3" tooltip="Cyber-Safety Help Button"/>
              </a:rPr>
              <a:t>http://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3" tooltip="Cyber-Safety Help Button"/>
              </a:rPr>
              <a:t>www.dcbde.gov.au/helpbutton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6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Hit up the Australian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Communications and Media Authority (ACMA) </a:t>
            </a:r>
            <a:r>
              <a:rPr lang="en-AU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Cybersmart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Program: 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 tooltip="ACMA Cybersmart Program"/>
              </a:rPr>
              <a:t>http://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 tooltip="ACMA Cybersmart Program"/>
              </a:rPr>
              <a:t>www.cybersmart.gov.au/report.aspx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Check out the National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Centre Against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Bullying: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5" tooltip="National Centre Against Bullying"/>
              </a:rPr>
              <a:t>http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5" tooltip="National Centre Against Bullying"/>
              </a:rPr>
              <a:t>://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5" tooltip="National Centre Against Bullying"/>
              </a:rPr>
              <a:t>www.ncab.org.au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Think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U Know conducts internet safety programs and provides advice for teachers, parents and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carers: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6" tooltip="Think U Know"/>
              </a:rPr>
              <a:t>http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6" tooltip="Think U Know"/>
              </a:rPr>
              <a:t>://www.thinkuknow.org.au/site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6" tooltip="Think U Know"/>
              </a:rPr>
              <a:t>/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70000"/>
              </a:lnSpc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Bullying No Way provides support and information for school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communities: 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7" tooltip="Bullying No Way"/>
              </a:rPr>
              <a:t>http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7" tooltip="Bullying No Way"/>
              </a:rPr>
              <a:t>://www.bullyingnoway.com.au/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b="1" u="sng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 l="53745"/>
          <a:stretch>
            <a:fillRect/>
          </a:stretch>
        </p:blipFill>
        <p:spPr bwMode="auto">
          <a:xfrm>
            <a:off x="3946525" y="2423795"/>
            <a:ext cx="16764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5394325" y="2957195"/>
            <a:ext cx="281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800" b="1" dirty="0">
                <a:solidFill>
                  <a:srgbClr val="606A74"/>
                </a:solidFill>
                <a:latin typeface="Calibri" pitchFamily="34" charset="0"/>
                <a:cs typeface="Arial" pitchFamily="34" charset="0"/>
              </a:rPr>
              <a:t>Questions?</a:t>
            </a:r>
            <a:endParaRPr lang="en-AU" b="1" dirty="0">
              <a:solidFill>
                <a:srgbClr val="606A74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4650" y="5124450"/>
            <a:ext cx="8820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4"/>
              </a:buClr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	iiNet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would like to give special thanks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and high fives to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Lifeline for their tireless efforts against </a:t>
            </a:r>
            <a:r>
              <a:rPr lang="en-AU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, and especially for the great advice that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is included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72446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 descr="question-mark-guy-r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8876" y="1607820"/>
            <a:ext cx="1069180" cy="1425574"/>
          </a:xfrm>
          <a:prstGeom prst="rect">
            <a:avLst/>
          </a:prstGeom>
        </p:spPr>
      </p:pic>
      <p:sp>
        <p:nvSpPr>
          <p:cNvPr id="5122" name="Title 45"/>
          <p:cNvSpPr>
            <a:spLocks noGrp="1"/>
          </p:cNvSpPr>
          <p:nvPr>
            <p:ph type="title"/>
          </p:nvPr>
        </p:nvSpPr>
        <p:spPr bwMode="auto">
          <a:xfrm>
            <a:off x="863600" y="40640"/>
            <a:ext cx="4561840" cy="8026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AU" dirty="0" smtClean="0">
                <a:latin typeface="Calibri" charset="0"/>
              </a:rPr>
              <a:t>Cracking your password</a:t>
            </a:r>
            <a:endParaRPr lang="en-US" dirty="0">
              <a:latin typeface="Calibri" charset="0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5021898" y="4286250"/>
            <a:ext cx="2149475" cy="377825"/>
          </a:xfrm>
          <a:prstGeom prst="rect">
            <a:avLst/>
          </a:prstGeom>
          <a:gradFill rotWithShape="1">
            <a:gsLst>
              <a:gs pos="0">
                <a:srgbClr val="FF9F3F"/>
              </a:gs>
              <a:gs pos="100000">
                <a:srgbClr val="E75C0F"/>
              </a:gs>
            </a:gsLst>
            <a:lin ang="5400000"/>
          </a:gradFill>
          <a:ln w="9525">
            <a:solidFill>
              <a:srgbClr val="CB660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7000"/>
              </a:srgbClr>
            </a:outerShdw>
          </a:effectLst>
        </p:spPr>
        <p:txBody>
          <a:bodyPr lIns="108000" tIns="72000" rIns="108000" bIns="72000" anchor="ctr"/>
          <a:lstStyle>
            <a:lvl1pPr marL="231775" indent="-231775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en-AU" b="1" dirty="0" smtClean="0">
                <a:solidFill>
                  <a:schemeClr val="bg1"/>
                </a:solidFill>
                <a:latin typeface="Calibri" charset="0"/>
              </a:rPr>
              <a:t>23 days</a:t>
            </a:r>
            <a:endParaRPr lang="en-AU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5014278" y="3309938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+ Uppercase</a:t>
            </a:r>
            <a:endParaRPr lang="en-AU" dirty="0"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8" name="TextBox 32"/>
          <p:cNvSpPr txBox="1">
            <a:spLocks noChangeArrowheads="1"/>
          </p:cNvSpPr>
          <p:nvPr/>
        </p:nvSpPr>
        <p:spPr bwMode="auto">
          <a:xfrm>
            <a:off x="129858" y="4323398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dirty="0" smtClean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  <a:cs typeface="Arial" pitchFamily="34" charset="0"/>
              </a:rPr>
              <a:t>7 </a:t>
            </a: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ＭＳ Ｐゴシック" charset="0"/>
              </a:rPr>
              <a:t>characters</a:t>
            </a:r>
            <a:endParaRPr lang="en-AU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ＭＳ Ｐゴシック" charset="0"/>
            </a:endParaRPr>
          </a:p>
        </p:txBody>
      </p:sp>
      <p:sp>
        <p:nvSpPr>
          <p:cNvPr id="30" name="TextBox 32"/>
          <p:cNvSpPr txBox="1">
            <a:spLocks noChangeArrowheads="1"/>
          </p:cNvSpPr>
          <p:nvPr/>
        </p:nvSpPr>
        <p:spPr bwMode="auto">
          <a:xfrm>
            <a:off x="7452678" y="4286250"/>
            <a:ext cx="2149475" cy="377825"/>
          </a:xfrm>
          <a:prstGeom prst="rect">
            <a:avLst/>
          </a:prstGeom>
          <a:gradFill rotWithShape="1">
            <a:gsLst>
              <a:gs pos="0">
                <a:srgbClr val="E8685E"/>
              </a:gs>
              <a:gs pos="69000">
                <a:srgbClr val="D52B1E"/>
              </a:gs>
              <a:gs pos="100000">
                <a:srgbClr val="D52B1E"/>
              </a:gs>
            </a:gsLst>
            <a:lin ang="5400000"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4 years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2560638" y="3813810"/>
            <a:ext cx="2149475" cy="377825"/>
          </a:xfrm>
          <a:prstGeom prst="rect">
            <a:avLst/>
          </a:prstGeom>
          <a:gradFill rotWithShape="1">
            <a:gsLst>
              <a:gs pos="0">
                <a:srgbClr val="E8685E"/>
              </a:gs>
              <a:gs pos="69000">
                <a:srgbClr val="D52B1E"/>
              </a:gs>
              <a:gs pos="100000">
                <a:srgbClr val="D52B1E"/>
              </a:gs>
            </a:gsLst>
            <a:lin ang="5400000"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10 minutes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570163" y="4304665"/>
            <a:ext cx="2149475" cy="377825"/>
          </a:xfrm>
          <a:prstGeom prst="rect">
            <a:avLst/>
          </a:prstGeom>
          <a:gradFill rotWithShape="1">
            <a:gsLst>
              <a:gs pos="0">
                <a:srgbClr val="AADAD8"/>
              </a:gs>
              <a:gs pos="100000">
                <a:srgbClr val="71C1BE"/>
              </a:gs>
            </a:gsLst>
            <a:lin ang="5400000"/>
          </a:gradFill>
          <a:ln w="9525">
            <a:solidFill>
              <a:srgbClr val="72BFC5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4 hours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7446963" y="3801745"/>
            <a:ext cx="2149475" cy="377825"/>
          </a:xfrm>
          <a:prstGeom prst="rect">
            <a:avLst/>
          </a:prstGeom>
          <a:gradFill rotWithShape="1">
            <a:gsLst>
              <a:gs pos="0">
                <a:srgbClr val="AADAD8"/>
              </a:gs>
              <a:gs pos="100000">
                <a:srgbClr val="71C1BE"/>
              </a:gs>
            </a:gsLst>
            <a:lin ang="5400000"/>
          </a:gradFill>
          <a:ln w="9525">
            <a:solidFill>
              <a:srgbClr val="72BFC5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18 days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pic>
        <p:nvPicPr>
          <p:cNvPr id="35" name="Picture 34" descr="sheld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6505" y="1600200"/>
            <a:ext cx="1060349" cy="1326006"/>
          </a:xfrm>
          <a:prstGeom prst="rect">
            <a:avLst/>
          </a:prstGeom>
        </p:spPr>
      </p:pic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129858" y="3829050"/>
            <a:ext cx="2149475" cy="377825"/>
          </a:xfrm>
          <a:prstGeom prst="rect">
            <a:avLst/>
          </a:prstGeom>
          <a:gradFill rotWithShape="1">
            <a:gsLst>
              <a:gs pos="0">
                <a:srgbClr val="FF9F3F"/>
              </a:gs>
              <a:gs pos="100000">
                <a:srgbClr val="E75C0F"/>
              </a:gs>
            </a:gsLst>
            <a:lin ang="5400000"/>
          </a:gradFill>
          <a:ln w="9525">
            <a:solidFill>
              <a:srgbClr val="CB660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7000"/>
              </a:srgbClr>
            </a:outerShdw>
          </a:effectLst>
        </p:spPr>
        <p:txBody>
          <a:bodyPr lIns="108000" tIns="72000" rIns="108000" bIns="72000" anchor="ctr"/>
          <a:lstStyle>
            <a:lvl1pPr marL="231775" indent="-231775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marL="85725" indent="-85725" algn="ctr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</a:rPr>
              <a:t>6 characters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38" name="TextBox 32"/>
          <p:cNvSpPr txBox="1">
            <a:spLocks noChangeArrowheads="1"/>
          </p:cNvSpPr>
          <p:nvPr/>
        </p:nvSpPr>
        <p:spPr bwMode="auto">
          <a:xfrm>
            <a:off x="5023803" y="3788093"/>
            <a:ext cx="2149475" cy="377825"/>
          </a:xfrm>
          <a:prstGeom prst="rect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05E83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10 hours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9" name="TextBox 32"/>
          <p:cNvSpPr txBox="1">
            <a:spLocks noChangeArrowheads="1"/>
          </p:cNvSpPr>
          <p:nvPr/>
        </p:nvSpPr>
        <p:spPr bwMode="auto">
          <a:xfrm>
            <a:off x="122238" y="4819650"/>
            <a:ext cx="2149475" cy="377825"/>
          </a:xfrm>
          <a:prstGeom prst="rect">
            <a:avLst/>
          </a:prstGeom>
          <a:gradFill rotWithShape="1">
            <a:gsLst>
              <a:gs pos="0">
                <a:srgbClr val="E8685E"/>
              </a:gs>
              <a:gs pos="69000">
                <a:srgbClr val="D52B1E"/>
              </a:gs>
              <a:gs pos="100000">
                <a:srgbClr val="D52B1E"/>
              </a:gs>
            </a:gsLst>
            <a:lin ang="5400000"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8 characters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039043" y="4815205"/>
            <a:ext cx="2149475" cy="377825"/>
          </a:xfrm>
          <a:prstGeom prst="rect">
            <a:avLst/>
          </a:prstGeom>
          <a:gradFill rotWithShape="1">
            <a:gsLst>
              <a:gs pos="0">
                <a:srgbClr val="AADAD8"/>
              </a:gs>
              <a:gs pos="100000">
                <a:srgbClr val="71C1BE"/>
              </a:gs>
            </a:gsLst>
            <a:lin ang="5400000"/>
          </a:gradFill>
          <a:ln w="9525">
            <a:solidFill>
              <a:srgbClr val="72BFC5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3 years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2" name="TextBox 32"/>
          <p:cNvSpPr txBox="1">
            <a:spLocks noChangeArrowheads="1"/>
          </p:cNvSpPr>
          <p:nvPr/>
        </p:nvSpPr>
        <p:spPr bwMode="auto">
          <a:xfrm>
            <a:off x="2560638" y="4834890"/>
            <a:ext cx="2149475" cy="377825"/>
          </a:xfrm>
          <a:prstGeom prst="rect">
            <a:avLst/>
          </a:prstGeom>
          <a:gradFill rotWithShape="1">
            <a:gsLst>
              <a:gs pos="0">
                <a:srgbClr val="FF9F3F"/>
              </a:gs>
              <a:gs pos="100000">
                <a:srgbClr val="E75C0F"/>
              </a:gs>
            </a:gsLst>
            <a:lin ang="5400000"/>
          </a:gradFill>
          <a:ln w="9525">
            <a:solidFill>
              <a:srgbClr val="CB660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7000"/>
              </a:srgbClr>
            </a:outerShdw>
          </a:effectLst>
        </p:spPr>
        <p:txBody>
          <a:bodyPr lIns="108000" tIns="72000" rIns="108000" bIns="72000" anchor="ctr"/>
          <a:lstStyle>
            <a:lvl1pPr marL="231775" indent="-231775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en-AU" b="1" dirty="0" smtClean="0">
                <a:solidFill>
                  <a:schemeClr val="bg1"/>
                </a:solidFill>
                <a:latin typeface="Calibri" charset="0"/>
              </a:rPr>
              <a:t>4 days</a:t>
            </a:r>
            <a:endParaRPr lang="en-AU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3" name="TextBox 32"/>
          <p:cNvSpPr txBox="1">
            <a:spLocks noChangeArrowheads="1"/>
          </p:cNvSpPr>
          <p:nvPr/>
        </p:nvSpPr>
        <p:spPr bwMode="auto">
          <a:xfrm>
            <a:off x="7452678" y="4819650"/>
            <a:ext cx="2149475" cy="377825"/>
          </a:xfrm>
          <a:prstGeom prst="rect">
            <a:avLst/>
          </a:prstGeom>
          <a:gradFill rotWithShape="1">
            <a:gsLst>
              <a:gs pos="0">
                <a:srgbClr val="FF9F3F"/>
              </a:gs>
              <a:gs pos="100000">
                <a:srgbClr val="E75C0F"/>
              </a:gs>
            </a:gsLst>
            <a:lin ang="5400000"/>
          </a:gradFill>
          <a:ln w="9525">
            <a:solidFill>
              <a:srgbClr val="CB660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7000"/>
              </a:srgbClr>
            </a:outerShdw>
          </a:effectLst>
        </p:spPr>
        <p:txBody>
          <a:bodyPr lIns="108000" tIns="72000" rIns="108000" bIns="72000" anchor="ctr"/>
          <a:lstStyle>
            <a:lvl1pPr marL="231775" indent="-231775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en-AU" b="1" dirty="0" smtClean="0">
                <a:solidFill>
                  <a:schemeClr val="bg1"/>
                </a:solidFill>
                <a:latin typeface="Calibri" charset="0"/>
              </a:rPr>
              <a:t>463 years</a:t>
            </a:r>
            <a:endParaRPr lang="en-AU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4" name="Rounded Rectangular Callout 43"/>
          <p:cNvSpPr>
            <a:spLocks noChangeArrowheads="1"/>
          </p:cNvSpPr>
          <p:nvPr/>
        </p:nvSpPr>
        <p:spPr bwMode="auto">
          <a:xfrm>
            <a:off x="4224655" y="1091883"/>
            <a:ext cx="1414463" cy="657225"/>
          </a:xfrm>
          <a:prstGeom prst="wedgeRoundRectCallout">
            <a:avLst>
              <a:gd name="adj1" fmla="val 98222"/>
              <a:gd name="adj2" fmla="val 72227"/>
              <a:gd name="adj3" fmla="val 16667"/>
            </a:avLst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>
            <a:noFill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 anchor="ctr"/>
          <a:lstStyle/>
          <a:p>
            <a:pPr algn="ctr">
              <a:lnSpc>
                <a:spcPts val="1500"/>
              </a:lnSpc>
              <a:defRPr/>
            </a:pPr>
            <a:r>
              <a:rPr lang="en-AU" sz="1400" b="1" dirty="0" smtClean="0">
                <a:solidFill>
                  <a:schemeClr val="lt1"/>
                </a:solidFill>
                <a:latin typeface="Calibri" pitchFamily="34" charset="0"/>
                <a:ea typeface="+mn-ea"/>
                <a:cs typeface="Arial" pitchFamily="34" charset="0"/>
              </a:rPr>
              <a:t>“1234 is not a secure password!”</a:t>
            </a:r>
            <a:endParaRPr lang="en-AU" sz="1400" b="1" dirty="0">
              <a:solidFill>
                <a:schemeClr val="lt1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5" name="TextBox 32"/>
          <p:cNvSpPr txBox="1">
            <a:spLocks noChangeArrowheads="1"/>
          </p:cNvSpPr>
          <p:nvPr/>
        </p:nvSpPr>
        <p:spPr bwMode="auto">
          <a:xfrm>
            <a:off x="116523" y="5318125"/>
            <a:ext cx="2149475" cy="377825"/>
          </a:xfrm>
          <a:prstGeom prst="rect">
            <a:avLst/>
          </a:prstGeom>
          <a:gradFill rotWithShape="1">
            <a:gsLst>
              <a:gs pos="0">
                <a:srgbClr val="AADAD8"/>
              </a:gs>
              <a:gs pos="100000">
                <a:srgbClr val="71C1BE"/>
              </a:gs>
            </a:gsLst>
            <a:lin ang="5400000"/>
          </a:gradFill>
          <a:ln w="9525">
            <a:solidFill>
              <a:srgbClr val="72BFC5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 9 characters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6" name="TextBox 32"/>
          <p:cNvSpPr txBox="1">
            <a:spLocks noChangeArrowheads="1"/>
          </p:cNvSpPr>
          <p:nvPr/>
        </p:nvSpPr>
        <p:spPr bwMode="auto">
          <a:xfrm>
            <a:off x="2583498" y="5329238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4 months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7" name="TextBox 32"/>
          <p:cNvSpPr txBox="1">
            <a:spLocks noChangeArrowheads="1"/>
          </p:cNvSpPr>
          <p:nvPr/>
        </p:nvSpPr>
        <p:spPr bwMode="auto">
          <a:xfrm>
            <a:off x="5044758" y="5337810"/>
            <a:ext cx="2149475" cy="377825"/>
          </a:xfrm>
          <a:prstGeom prst="rect">
            <a:avLst/>
          </a:prstGeom>
          <a:gradFill rotWithShape="1">
            <a:gsLst>
              <a:gs pos="0">
                <a:srgbClr val="E8685E"/>
              </a:gs>
              <a:gs pos="69000">
                <a:srgbClr val="D52B1E"/>
              </a:gs>
              <a:gs pos="100000">
                <a:srgbClr val="D52B1E"/>
              </a:gs>
            </a:gsLst>
            <a:lin ang="5400000"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178 years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8" name="TextBox 32"/>
          <p:cNvSpPr txBox="1">
            <a:spLocks noChangeArrowheads="1"/>
          </p:cNvSpPr>
          <p:nvPr/>
        </p:nvSpPr>
        <p:spPr bwMode="auto">
          <a:xfrm>
            <a:off x="7452678" y="5344478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44,530 years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29" name="TextBox 32"/>
          <p:cNvSpPr txBox="1">
            <a:spLocks noChangeArrowheads="1"/>
          </p:cNvSpPr>
          <p:nvPr/>
        </p:nvSpPr>
        <p:spPr bwMode="auto">
          <a:xfrm>
            <a:off x="2561500" y="3324315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Lowercase</a:t>
            </a:r>
            <a:endParaRPr lang="en-AU" dirty="0"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2" name="TextBox 32"/>
          <p:cNvSpPr txBox="1">
            <a:spLocks noChangeArrowheads="1"/>
          </p:cNvSpPr>
          <p:nvPr/>
        </p:nvSpPr>
        <p:spPr bwMode="auto">
          <a:xfrm>
            <a:off x="7400919" y="3307062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sz="1600" b="1" dirty="0" smtClean="0"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+ Numbers &amp; Symbols</a:t>
            </a:r>
            <a:endParaRPr lang="en-AU" sz="1600" dirty="0"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1" name="TextBox 32"/>
          <p:cNvSpPr txBox="1">
            <a:spLocks noChangeArrowheads="1"/>
          </p:cNvSpPr>
          <p:nvPr/>
        </p:nvSpPr>
        <p:spPr bwMode="auto">
          <a:xfrm>
            <a:off x="143228" y="3321440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Length</a:t>
            </a:r>
            <a:endParaRPr lang="en-AU" dirty="0"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7990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>
            <a:hlinkClick r:id="rId3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3075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New </a:t>
            </a:r>
            <a:r>
              <a:rPr lang="en-AU" sz="2800" b="1" dirty="0" err="1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Wifi</a:t>
            </a:r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 password</a:t>
            </a:r>
            <a:endParaRPr lang="en-AU" dirty="0"/>
          </a:p>
        </p:txBody>
      </p:sp>
      <p:pic>
        <p:nvPicPr>
          <p:cNvPr id="3" name="N99ODGN2m-c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303550" y="942975"/>
            <a:ext cx="6968912" cy="522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2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t="17757" b="11304"/>
          <a:stretch>
            <a:fillRect/>
          </a:stretch>
        </p:blipFill>
        <p:spPr bwMode="auto">
          <a:xfrm>
            <a:off x="0" y="821214"/>
            <a:ext cx="10077450" cy="540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Pentagon 29"/>
          <p:cNvSpPr>
            <a:spLocks noChangeArrowheads="1"/>
          </p:cNvSpPr>
          <p:nvPr/>
        </p:nvSpPr>
        <p:spPr bwMode="auto">
          <a:xfrm>
            <a:off x="2741849" y="3776176"/>
            <a:ext cx="442887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dirty="0" smtClean="0">
                <a:latin typeface="Calibri" charset="0"/>
                <a:ea typeface="ＭＳ Ｐゴシック" charset="0"/>
              </a:rPr>
              <a:t>    </a:t>
            </a:r>
            <a:r>
              <a:rPr lang="en-US" sz="1400" dirty="0" smtClean="0">
                <a:latin typeface="Calibri" charset="0"/>
                <a:ea typeface="ＭＳ Ｐゴシック" charset="0"/>
              </a:rPr>
              <a:t>Aim to change passwords twice a year</a:t>
            </a:r>
            <a:endParaRPr lang="en-US" sz="1400" dirty="0">
              <a:latin typeface="Calibri" charset="0"/>
              <a:ea typeface="ＭＳ Ｐゴシック" charset="0"/>
            </a:endParaRPr>
          </a:p>
        </p:txBody>
      </p:sp>
      <p:sp>
        <p:nvSpPr>
          <p:cNvPr id="5122" name="Title 45"/>
          <p:cNvSpPr>
            <a:spLocks noGrp="1"/>
          </p:cNvSpPr>
          <p:nvPr>
            <p:ph type="title"/>
          </p:nvPr>
        </p:nvSpPr>
        <p:spPr bwMode="auto">
          <a:xfrm>
            <a:off x="863600" y="40640"/>
            <a:ext cx="4561840" cy="8026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AU" dirty="0" smtClean="0">
                <a:latin typeface="Calibri" charset="0"/>
              </a:rPr>
              <a:t>Setting strong passwords</a:t>
            </a:r>
            <a:endParaRPr lang="en-US" dirty="0">
              <a:latin typeface="Calibri" charset="0"/>
            </a:endParaRPr>
          </a:p>
        </p:txBody>
      </p:sp>
      <p:sp>
        <p:nvSpPr>
          <p:cNvPr id="5124" name="TextBox 11"/>
          <p:cNvSpPr txBox="1">
            <a:spLocks noChangeArrowheads="1"/>
          </p:cNvSpPr>
          <p:nvPr/>
        </p:nvSpPr>
        <p:spPr bwMode="auto">
          <a:xfrm>
            <a:off x="3060700" y="1909763"/>
            <a:ext cx="4816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latin typeface="Calibri" charset="0"/>
              </a:rPr>
              <a:t>Insert</a:t>
            </a:r>
            <a:r>
              <a:rPr lang="en-US" sz="1400" b="1">
                <a:latin typeface="Calibri" charset="0"/>
              </a:rPr>
              <a:t> </a:t>
            </a:r>
            <a:r>
              <a:rPr lang="en-US" sz="1400">
                <a:latin typeface="Calibri" charset="0"/>
              </a:rPr>
              <a:t>your text here</a:t>
            </a:r>
          </a:p>
        </p:txBody>
      </p:sp>
      <p:sp>
        <p:nvSpPr>
          <p:cNvPr id="12" name="Pentagon 11"/>
          <p:cNvSpPr/>
          <p:nvPr/>
        </p:nvSpPr>
        <p:spPr bwMode="auto">
          <a:xfrm>
            <a:off x="309563" y="1860550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>
                <a:latin typeface="Calibri" pitchFamily="34" charset="0"/>
              </a:rPr>
              <a:t>Insert your text here</a:t>
            </a:r>
          </a:p>
        </p:txBody>
      </p:sp>
      <p:sp>
        <p:nvSpPr>
          <p:cNvPr id="16" name="Pentagon 15"/>
          <p:cNvSpPr>
            <a:spLocks noChangeArrowheads="1"/>
          </p:cNvSpPr>
          <p:nvPr/>
        </p:nvSpPr>
        <p:spPr bwMode="auto">
          <a:xfrm>
            <a:off x="309563" y="2352675"/>
            <a:ext cx="683037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129" name="TextBox 11"/>
          <p:cNvSpPr txBox="1">
            <a:spLocks noChangeArrowheads="1"/>
          </p:cNvSpPr>
          <p:nvPr/>
        </p:nvSpPr>
        <p:spPr bwMode="auto">
          <a:xfrm>
            <a:off x="3030220" y="2386648"/>
            <a:ext cx="4816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Don’t write it down or share it</a:t>
            </a:r>
            <a:endParaRPr lang="en-US" sz="1400" dirty="0">
              <a:latin typeface="Calibri" charset="0"/>
            </a:endParaRPr>
          </a:p>
        </p:txBody>
      </p:sp>
      <p:sp>
        <p:nvSpPr>
          <p:cNvPr id="18" name="Pentagon 17"/>
          <p:cNvSpPr/>
          <p:nvPr/>
        </p:nvSpPr>
        <p:spPr bwMode="auto">
          <a:xfrm>
            <a:off x="301612" y="235267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secret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1" name="Pentagon 40"/>
          <p:cNvSpPr>
            <a:spLocks noChangeArrowheads="1"/>
          </p:cNvSpPr>
          <p:nvPr/>
        </p:nvSpPr>
        <p:spPr bwMode="auto">
          <a:xfrm>
            <a:off x="309563" y="1860550"/>
            <a:ext cx="682275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49" name="Pentagon 48"/>
          <p:cNvSpPr/>
          <p:nvPr/>
        </p:nvSpPr>
        <p:spPr bwMode="auto">
          <a:xfrm>
            <a:off x="309563" y="185737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different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51" name="Pentagon 50"/>
          <p:cNvSpPr>
            <a:spLocks noChangeArrowheads="1"/>
          </p:cNvSpPr>
          <p:nvPr/>
        </p:nvSpPr>
        <p:spPr bwMode="auto">
          <a:xfrm>
            <a:off x="309563" y="2820670"/>
            <a:ext cx="684561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2" name="Pentagon 51"/>
          <p:cNvSpPr>
            <a:spLocks noChangeArrowheads="1"/>
          </p:cNvSpPr>
          <p:nvPr/>
        </p:nvSpPr>
        <p:spPr bwMode="auto">
          <a:xfrm>
            <a:off x="301943" y="1388110"/>
            <a:ext cx="683037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dirty="0" smtClean="0">
                <a:solidFill>
                  <a:schemeClr val="lt1"/>
                </a:solidFill>
                <a:latin typeface="Calibri" pitchFamily="34" charset="0"/>
                <a:ea typeface="+mn-ea"/>
              </a:rPr>
              <a:t>U</a:t>
            </a: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3" name="Pentagon 52"/>
          <p:cNvSpPr/>
          <p:nvPr/>
        </p:nvSpPr>
        <p:spPr bwMode="auto">
          <a:xfrm>
            <a:off x="309563" y="139255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long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54" name="Pentagon 53"/>
          <p:cNvSpPr/>
          <p:nvPr/>
        </p:nvSpPr>
        <p:spPr bwMode="auto">
          <a:xfrm>
            <a:off x="317183" y="282511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random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3045460" y="1906588"/>
            <a:ext cx="4816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If one site is compromised then other sites aren’t too</a:t>
            </a:r>
            <a:endParaRPr lang="en-US" sz="1400" dirty="0">
              <a:latin typeface="Calibri" charset="0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>
            <a:off x="3022601" y="1434148"/>
            <a:ext cx="3759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endParaRPr lang="en-US" sz="1400" dirty="0">
              <a:latin typeface="Calibri" charset="0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>
            <a:off x="3075940" y="2851468"/>
            <a:ext cx="4816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Try misspelling a word with symbols &amp; numbers</a:t>
            </a:r>
          </a:p>
          <a:p>
            <a:pPr eaLnBrk="1" hangingPunct="1"/>
            <a:endParaRPr lang="en-US" sz="1400" dirty="0">
              <a:latin typeface="Calibri" charset="0"/>
            </a:endParaRPr>
          </a:p>
        </p:txBody>
      </p:sp>
      <p:sp>
        <p:nvSpPr>
          <p:cNvPr id="61" name="Pentagon 60"/>
          <p:cNvSpPr>
            <a:spLocks noChangeArrowheads="1"/>
          </p:cNvSpPr>
          <p:nvPr/>
        </p:nvSpPr>
        <p:spPr bwMode="auto">
          <a:xfrm>
            <a:off x="309563" y="3308350"/>
            <a:ext cx="684561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62" name="Pentagon 61"/>
          <p:cNvSpPr/>
          <p:nvPr/>
        </p:nvSpPr>
        <p:spPr bwMode="auto">
          <a:xfrm>
            <a:off x="309563" y="329755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final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63" name="TextBox 11"/>
          <p:cNvSpPr txBox="1">
            <a:spLocks noChangeArrowheads="1"/>
          </p:cNvSpPr>
          <p:nvPr/>
        </p:nvSpPr>
        <p:spPr bwMode="auto">
          <a:xfrm>
            <a:off x="3060701" y="3337560"/>
            <a:ext cx="39344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Remember to log out of public terminals</a:t>
            </a:r>
          </a:p>
          <a:p>
            <a:pPr eaLnBrk="1" hangingPunct="1"/>
            <a:endParaRPr lang="en-US" sz="1400" dirty="0">
              <a:latin typeface="Calibri" charset="0"/>
            </a:endParaRP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>
            <a:off x="3030221" y="1426528"/>
            <a:ext cx="40487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The longer the password, the harder to crack</a:t>
            </a:r>
            <a:endParaRPr lang="en-US" sz="1400" dirty="0">
              <a:latin typeface="Calibri" charset="0"/>
            </a:endParaRPr>
          </a:p>
        </p:txBody>
      </p:sp>
      <p:sp>
        <p:nvSpPr>
          <p:cNvPr id="29" name="Pentagon 28"/>
          <p:cNvSpPr/>
          <p:nvPr/>
        </p:nvSpPr>
        <p:spPr bwMode="auto">
          <a:xfrm>
            <a:off x="300579" y="3784268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new </a:t>
            </a:r>
            <a:endParaRPr lang="en-US" sz="1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79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6936" y="2677294"/>
            <a:ext cx="3778906" cy="2516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Install security software such as anti-virus, anti-</a:t>
            </a:r>
            <a:r>
              <a:rPr lang="en-AU" sz="1500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spyware</a:t>
            </a: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and anti-spam and auto-update this regularly. 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Use only supported operating systems. Vendors (like Microsoft), stop supporting dated operating systems.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Use a firewall and make sure it’s turned on.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Ensure  your software is always fully up-to-date. As vulnerabilities are </a:t>
            </a:r>
          </a:p>
          <a:p>
            <a:pPr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	discovered in programs, the makers release fixes. 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Don't click on unsolicited links in emails (even from friends) and make </a:t>
            </a:r>
          </a:p>
          <a:p>
            <a:pPr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	sure your virus scanner vets attachments before you open them. 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Consider a limited permission account for web browsing, email, creating documents, </a:t>
            </a:r>
          </a:p>
          <a:p>
            <a:pPr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	and game playing.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Protecting your gizmos and gadgets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Put a password on your phone, a PIN on your SIM card, and set your phone to auto-lock when not in use.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Before disposing of your computer or phone, use the ‘reset to factory settings’ option. 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Be smart with Wi-Fi and only connect to secure networks with a </a:t>
            </a:r>
          </a:p>
          <a:p>
            <a:pPr marL="0" indent="0"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 password, avoiding sensitive transactions.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Record your IMEI number (*#06#) and report your phone if it’s </a:t>
            </a:r>
          </a:p>
          <a:p>
            <a:pPr marL="0" indent="0"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 lost or stolen.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you don’t know what you are doing- Google is your friend. 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394381">
              <a:lnSpc>
                <a:spcPct val="80000"/>
              </a:lnSpc>
              <a:defRPr/>
            </a:pPr>
            <a:r>
              <a:rPr lang="en-US" dirty="0" smtClean="0">
                <a:latin typeface="Calibri" charset="0"/>
              </a:rPr>
              <a:t>Protecting your gizmos and gadgets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825" y="2143124"/>
            <a:ext cx="2600324" cy="391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Safe online shopping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Content Placeholder 5" descr="online shoppin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33110" y="1630392"/>
            <a:ext cx="2157886" cy="2868804"/>
          </a:xfrm>
        </p:spPr>
      </p:pic>
      <p:sp>
        <p:nvSpPr>
          <p:cNvPr id="6" name="Rectangle 5"/>
          <p:cNvSpPr/>
          <p:nvPr/>
        </p:nvSpPr>
        <p:spPr>
          <a:xfrm>
            <a:off x="197582" y="930304"/>
            <a:ext cx="71089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Stick with the big names you know or the online version of your favourite retailer. </a:t>
            </a:r>
          </a:p>
          <a:p>
            <a:pPr marL="342900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the site belongs to a smaller company, give them a call to check if they’re legit. No contact details on the retailer’s webpage spells suspicious. </a:t>
            </a: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Only pay via a secure web page (look for the https at the beginning of the address.) Remember- ‘no padlock, no purchase.’</a:t>
            </a:r>
          </a:p>
          <a:p>
            <a:pPr marL="342900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Pay via PayPal, </a:t>
            </a:r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BPay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, or your credit / debit card and never send your bank or credit card details via email.</a:t>
            </a: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Most credit cards come with built-in security for web shopping. Consider a card with a lower credit limit to reduce the impact of fraud or theft. </a:t>
            </a: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iNet 2009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tx2">
                <a:lumMod val="75000"/>
                <a:lumOff val="25000"/>
              </a:schemeClr>
            </a:gs>
            <a:gs pos="100000">
              <a:schemeClr val="tx2">
                <a:lumMod val="85000"/>
                <a:lumOff val="15000"/>
              </a:schemeClr>
            </a:gs>
          </a:gsLst>
          <a:lin ang="5400000" scaled="0"/>
        </a:gradFill>
        <a:ln>
          <a:solidFill>
            <a:schemeClr val="tx1">
              <a:lumMod val="95000"/>
              <a:lumOff val="5000"/>
            </a:schemeClr>
          </a:solidFill>
        </a:ln>
      </a:spPr>
      <a:bodyPr lIns="36000" rIns="36000" anchor="ctr"/>
      <a:lstStyle>
        <a:defPPr algn="ctr">
          <a:lnSpc>
            <a:spcPts val="1800"/>
          </a:lnSpc>
          <a:defRPr b="1" dirty="0" smtClean="0">
            <a:latin typeface="Calibri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b="1" u="sng" dirty="0" smtClean="0">
            <a:latin typeface="Calibri" pitchFamily="34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22550</TotalTime>
  <Words>2376</Words>
  <Application>Microsoft Office PowerPoint</Application>
  <PresentationFormat>Custom</PresentationFormat>
  <Paragraphs>430</Paragraphs>
  <Slides>31</Slides>
  <Notes>26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iiNet 2009</vt:lpstr>
      <vt:lpstr>Cybersafe</vt:lpstr>
      <vt:lpstr>Overview</vt:lpstr>
      <vt:lpstr>Cybersafety at iiNet</vt:lpstr>
      <vt:lpstr>Cracking your password</vt:lpstr>
      <vt:lpstr>PowerPoint Presentation</vt:lpstr>
      <vt:lpstr>Setting strong passwords</vt:lpstr>
      <vt:lpstr>Protecting your gizmos and gadgets</vt:lpstr>
      <vt:lpstr>Protecting your gizmos and gadgets</vt:lpstr>
      <vt:lpstr>Safe online shopping</vt:lpstr>
      <vt:lpstr>Sniffing out fishy business</vt:lpstr>
      <vt:lpstr>PowerPoint Presentation</vt:lpstr>
      <vt:lpstr>PowerPoint Presentation</vt:lpstr>
      <vt:lpstr>Annika’s Story…</vt:lpstr>
      <vt:lpstr>Keeping your private parts, erm… private</vt:lpstr>
      <vt:lpstr>PowerPoint Presentation</vt:lpstr>
      <vt:lpstr>Sexting</vt:lpstr>
      <vt:lpstr>Naked selfies and the law</vt:lpstr>
      <vt:lpstr>PowerPoint Presentation</vt:lpstr>
      <vt:lpstr>PowerPoint Presentation</vt:lpstr>
      <vt:lpstr>Safe social networking</vt:lpstr>
      <vt:lpstr>PowerPoint Presentation</vt:lpstr>
      <vt:lpstr>What is Cyberbullying?</vt:lpstr>
      <vt:lpstr>Cyberbullying- The Facts</vt:lpstr>
      <vt:lpstr>Cyberbullying – Bystanders</vt:lpstr>
      <vt:lpstr>Active Bystanders – What can you do?</vt:lpstr>
      <vt:lpstr>Cyberbullying and the Law</vt:lpstr>
      <vt:lpstr>Cyberbullying- What to do</vt:lpstr>
      <vt:lpstr>Cyberbullying- Where to get help</vt:lpstr>
      <vt:lpstr>Finding the balance</vt:lpstr>
      <vt:lpstr>Useful Stuff</vt:lpstr>
      <vt:lpstr>PowerPoint Presentation</vt:lpstr>
    </vt:vector>
  </TitlesOfParts>
  <Company>iiNet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Director’s Presentation to Shareholders at the Annual General Meeting</dc:title>
  <dc:creator>stu</dc:creator>
  <cp:lastModifiedBy>Rebecca Moonen</cp:lastModifiedBy>
  <cp:revision>1196</cp:revision>
  <cp:lastPrinted>2011-08-03T03:32:37Z</cp:lastPrinted>
  <dcterms:created xsi:type="dcterms:W3CDTF">2010-02-01T07:37:16Z</dcterms:created>
  <dcterms:modified xsi:type="dcterms:W3CDTF">2012-10-25T01:17:00Z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2000.00000000000</vt:lpwstr>
  </property>
  <property fmtid="{D5CDD505-2E9C-101B-9397-08002B2CF9AE}" pid="3" name="Last Updated">
    <vt:lpwstr>2006-11-23T00:00:00Z</vt:lpwstr>
  </property>
</Properties>
</file>