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65"/>
  </p:notesMasterIdLst>
  <p:sldIdLst>
    <p:sldId id="567" r:id="rId2"/>
    <p:sldId id="571" r:id="rId3"/>
    <p:sldId id="462" r:id="rId4"/>
    <p:sldId id="463" r:id="rId5"/>
    <p:sldId id="464" r:id="rId6"/>
    <p:sldId id="467" r:id="rId7"/>
    <p:sldId id="468" r:id="rId8"/>
    <p:sldId id="469" r:id="rId9"/>
    <p:sldId id="472" r:id="rId10"/>
    <p:sldId id="473" r:id="rId11"/>
    <p:sldId id="474" r:id="rId12"/>
    <p:sldId id="477" r:id="rId13"/>
    <p:sldId id="478" r:id="rId14"/>
    <p:sldId id="479" r:id="rId15"/>
    <p:sldId id="482" r:id="rId16"/>
    <p:sldId id="483" r:id="rId17"/>
    <p:sldId id="484" r:id="rId18"/>
    <p:sldId id="487" r:id="rId19"/>
    <p:sldId id="488" r:id="rId20"/>
    <p:sldId id="489" r:id="rId21"/>
    <p:sldId id="492" r:id="rId22"/>
    <p:sldId id="493" r:id="rId23"/>
    <p:sldId id="494" r:id="rId24"/>
    <p:sldId id="497" r:id="rId25"/>
    <p:sldId id="498" r:id="rId26"/>
    <p:sldId id="499" r:id="rId27"/>
    <p:sldId id="502" r:id="rId28"/>
    <p:sldId id="503" r:id="rId29"/>
    <p:sldId id="504" r:id="rId30"/>
    <p:sldId id="507" r:id="rId31"/>
    <p:sldId id="508" r:id="rId32"/>
    <p:sldId id="509" r:id="rId33"/>
    <p:sldId id="512" r:id="rId34"/>
    <p:sldId id="513" r:id="rId35"/>
    <p:sldId id="514" r:id="rId36"/>
    <p:sldId id="572" r:id="rId37"/>
    <p:sldId id="573" r:id="rId38"/>
    <p:sldId id="574" r:id="rId39"/>
    <p:sldId id="575" r:id="rId40"/>
    <p:sldId id="576" r:id="rId41"/>
    <p:sldId id="577" r:id="rId42"/>
    <p:sldId id="578" r:id="rId43"/>
    <p:sldId id="579" r:id="rId44"/>
    <p:sldId id="580" r:id="rId45"/>
    <p:sldId id="581" r:id="rId46"/>
    <p:sldId id="582" r:id="rId47"/>
    <p:sldId id="583" r:id="rId48"/>
    <p:sldId id="584" r:id="rId49"/>
    <p:sldId id="585" r:id="rId50"/>
    <p:sldId id="586" r:id="rId51"/>
    <p:sldId id="587" r:id="rId52"/>
    <p:sldId id="588" r:id="rId53"/>
    <p:sldId id="589" r:id="rId54"/>
    <p:sldId id="590" r:id="rId55"/>
    <p:sldId id="591" r:id="rId56"/>
    <p:sldId id="592" r:id="rId57"/>
    <p:sldId id="593" r:id="rId58"/>
    <p:sldId id="594" r:id="rId59"/>
    <p:sldId id="595" r:id="rId60"/>
    <p:sldId id="596" r:id="rId61"/>
    <p:sldId id="597" r:id="rId62"/>
    <p:sldId id="598" r:id="rId63"/>
    <p:sldId id="569" r:id="rId6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1B37C"/>
    <a:srgbClr val="FEA8F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9646" autoAdjust="0"/>
    <p:restoredTop sz="86444" autoAdjust="0"/>
  </p:normalViewPr>
  <p:slideViewPr>
    <p:cSldViewPr>
      <p:cViewPr varScale="1">
        <p:scale>
          <a:sx n="63" d="100"/>
          <a:sy n="63" d="100"/>
        </p:scale>
        <p:origin x="-474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94" y="790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83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A06CB2-F97F-4715-A9EC-15B3CF63E958}" type="datetimeFigureOut">
              <a:rPr lang="en-US" smtClean="0"/>
              <a:pPr/>
              <a:t>2/26/2009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53E4C8-853C-4AB8-8DAE-413CDE06892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3EC9-17A1-49E5-A17A-EB88E64D7684}" type="datetimeFigureOut">
              <a:rPr lang="en-US" smtClean="0"/>
              <a:pPr/>
              <a:t>2/26/2009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0EED-6ADA-4797-9311-07BE232C0E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3EC9-17A1-49E5-A17A-EB88E64D7684}" type="datetimeFigureOut">
              <a:rPr lang="en-US" smtClean="0"/>
              <a:pPr/>
              <a:t>2/26/2009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0EED-6ADA-4797-9311-07BE232C0E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3EC9-17A1-49E5-A17A-EB88E64D7684}" type="datetimeFigureOut">
              <a:rPr lang="en-US" smtClean="0"/>
              <a:pPr/>
              <a:t>2/26/2009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0EED-6ADA-4797-9311-07BE232C0E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3EC9-17A1-49E5-A17A-EB88E64D7684}" type="datetimeFigureOut">
              <a:rPr lang="en-US" smtClean="0"/>
              <a:pPr/>
              <a:t>2/26/2009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0EED-6ADA-4797-9311-07BE232C0E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3EC9-17A1-49E5-A17A-EB88E64D7684}" type="datetimeFigureOut">
              <a:rPr lang="en-US" smtClean="0"/>
              <a:pPr/>
              <a:t>2/26/2009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0EED-6ADA-4797-9311-07BE232C0E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3EC9-17A1-49E5-A17A-EB88E64D7684}" type="datetimeFigureOut">
              <a:rPr lang="en-US" smtClean="0"/>
              <a:pPr/>
              <a:t>2/26/2009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0EED-6ADA-4797-9311-07BE232C0E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3EC9-17A1-49E5-A17A-EB88E64D7684}" type="datetimeFigureOut">
              <a:rPr lang="en-US" smtClean="0"/>
              <a:pPr/>
              <a:t>2/26/2009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0EED-6ADA-4797-9311-07BE232C0E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3EC9-17A1-49E5-A17A-EB88E64D7684}" type="datetimeFigureOut">
              <a:rPr lang="en-US" smtClean="0"/>
              <a:pPr/>
              <a:t>2/26/2009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0EED-6ADA-4797-9311-07BE232C0E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3EC9-17A1-49E5-A17A-EB88E64D7684}" type="datetimeFigureOut">
              <a:rPr lang="en-US" smtClean="0"/>
              <a:pPr/>
              <a:t>2/26/2009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0EED-6ADA-4797-9311-07BE232C0E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3EC9-17A1-49E5-A17A-EB88E64D7684}" type="datetimeFigureOut">
              <a:rPr lang="en-US" smtClean="0"/>
              <a:pPr/>
              <a:t>2/26/2009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0EED-6ADA-4797-9311-07BE232C0E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3EC9-17A1-49E5-A17A-EB88E64D7684}" type="datetimeFigureOut">
              <a:rPr lang="en-US" smtClean="0"/>
              <a:pPr/>
              <a:t>2/26/2009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0EED-6ADA-4797-9311-07BE232C0E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333EC9-17A1-49E5-A17A-EB88E64D7684}" type="datetimeFigureOut">
              <a:rPr lang="en-US" smtClean="0"/>
              <a:pPr/>
              <a:t>2/26/2009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F70EED-6ADA-4797-9311-07BE232C0E1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4.xml"/><Relationship Id="rId4" Type="http://schemas.openxmlformats.org/officeDocument/2006/relationships/slide" Target="slide1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slide" Target="slide16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4.xml"/><Relationship Id="rId4" Type="http://schemas.openxmlformats.org/officeDocument/2006/relationships/slide" Target="slide2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slide" Target="slide19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24.xml"/><Relationship Id="rId13" Type="http://schemas.openxmlformats.org/officeDocument/2006/relationships/slide" Target="slide18.xml"/><Relationship Id="rId18" Type="http://schemas.openxmlformats.org/officeDocument/2006/relationships/slide" Target="slide36.xml"/><Relationship Id="rId3" Type="http://schemas.openxmlformats.org/officeDocument/2006/relationships/slide" Target="slide3.xml"/><Relationship Id="rId21" Type="http://schemas.openxmlformats.org/officeDocument/2006/relationships/slide" Target="slide57.xml"/><Relationship Id="rId7" Type="http://schemas.openxmlformats.org/officeDocument/2006/relationships/slide" Target="slide15.xml"/><Relationship Id="rId12" Type="http://schemas.openxmlformats.org/officeDocument/2006/relationships/slide" Target="slide51.xml"/><Relationship Id="rId17" Type="http://schemas.openxmlformats.org/officeDocument/2006/relationships/slide" Target="slide33.xml"/><Relationship Id="rId2" Type="http://schemas.openxmlformats.org/officeDocument/2006/relationships/slide" Target="slide2.xml"/><Relationship Id="rId16" Type="http://schemas.openxmlformats.org/officeDocument/2006/relationships/slide" Target="slide30.xml"/><Relationship Id="rId20" Type="http://schemas.openxmlformats.org/officeDocument/2006/relationships/slide" Target="slide42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2.xml"/><Relationship Id="rId11" Type="http://schemas.openxmlformats.org/officeDocument/2006/relationships/slide" Target="slide48.xml"/><Relationship Id="rId5" Type="http://schemas.openxmlformats.org/officeDocument/2006/relationships/slide" Target="slide9.xml"/><Relationship Id="rId15" Type="http://schemas.openxmlformats.org/officeDocument/2006/relationships/slide" Target="slide27.xml"/><Relationship Id="rId10" Type="http://schemas.openxmlformats.org/officeDocument/2006/relationships/slide" Target="slide54.xml"/><Relationship Id="rId19" Type="http://schemas.openxmlformats.org/officeDocument/2006/relationships/slide" Target="slide39.xml"/><Relationship Id="rId4" Type="http://schemas.openxmlformats.org/officeDocument/2006/relationships/slide" Target="slide6.xml"/><Relationship Id="rId9" Type="http://schemas.openxmlformats.org/officeDocument/2006/relationships/slide" Target="slide45.xml"/><Relationship Id="rId14" Type="http://schemas.openxmlformats.org/officeDocument/2006/relationships/slide" Target="slide21.xml"/><Relationship Id="rId22" Type="http://schemas.openxmlformats.org/officeDocument/2006/relationships/slide" Target="slide6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4.xml"/><Relationship Id="rId4" Type="http://schemas.openxmlformats.org/officeDocument/2006/relationships/slide" Target="slide2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slide" Target="slide2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slide" Target="slide2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5" Type="http://schemas.openxmlformats.org/officeDocument/2006/relationships/slide" Target="slide2.xml"/><Relationship Id="rId4" Type="http://schemas.openxmlformats.org/officeDocument/2006/relationships/slide" Target="slide2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slide" Target="slide2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4.xml"/><Relationship Id="rId4" Type="http://schemas.openxmlformats.org/officeDocument/2006/relationships/slide" Target="slide2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slide" Target="slide25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slide" Target="slide26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slide" Target="slide2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4.xml"/><Relationship Id="rId4" Type="http://schemas.openxmlformats.org/officeDocument/2006/relationships/slide" Target="slide2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2" Type="http://schemas.openxmlformats.org/officeDocument/2006/relationships/slide" Target="slide28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slide" Target="slide29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slide" Target="slide30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4.xml"/><Relationship Id="rId4" Type="http://schemas.openxmlformats.org/officeDocument/2006/relationships/slide" Target="slide3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slide" Target="slide31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slide" Target="slide32.xml"/><Relationship Id="rId1" Type="http://schemas.openxmlformats.org/officeDocument/2006/relationships/slideLayout" Target="../slideLayouts/slideLayout2.xml"/><Relationship Id="rId5" Type="http://schemas.openxmlformats.org/officeDocument/2006/relationships/slide" Target="slide4.xml"/><Relationship Id="rId4" Type="http://schemas.openxmlformats.org/officeDocument/2006/relationships/slide" Target="slide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slide" Target="slide3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3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slide" Target="slide3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slide" Target="slide35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slide" Target="slide36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38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38.xml"/><Relationship Id="rId2" Type="http://schemas.openxmlformats.org/officeDocument/2006/relationships/slide" Target="slide37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slide" Target="slide38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40.xml"/><Relationship Id="rId2" Type="http://schemas.openxmlformats.org/officeDocument/2006/relationships/slide" Target="slide3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4.xml"/><Relationship Id="rId4" Type="http://schemas.openxmlformats.org/officeDocument/2006/relationships/slide" Target="slide4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5" Type="http://schemas.openxmlformats.org/officeDocument/2006/relationships/slide" Target="slide2.xml"/><Relationship Id="rId4" Type="http://schemas.openxmlformats.org/officeDocument/2006/relationships/slide" Target="slide5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41.xml"/><Relationship Id="rId2" Type="http://schemas.openxmlformats.org/officeDocument/2006/relationships/slide" Target="slide40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40.xml"/><Relationship Id="rId2" Type="http://schemas.openxmlformats.org/officeDocument/2006/relationships/slide" Target="slide41.xml"/><Relationship Id="rId1" Type="http://schemas.openxmlformats.org/officeDocument/2006/relationships/slideLayout" Target="../slideLayouts/slideLayout2.xml"/><Relationship Id="rId5" Type="http://schemas.openxmlformats.org/officeDocument/2006/relationships/slide" Target="slide4.xml"/><Relationship Id="rId4" Type="http://schemas.openxmlformats.org/officeDocument/2006/relationships/slide" Target="slide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43.xml"/><Relationship Id="rId2" Type="http://schemas.openxmlformats.org/officeDocument/2006/relationships/slide" Target="slide4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4.xml"/><Relationship Id="rId4" Type="http://schemas.openxmlformats.org/officeDocument/2006/relationships/slide" Target="slide4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44.xml"/><Relationship Id="rId2" Type="http://schemas.openxmlformats.org/officeDocument/2006/relationships/slide" Target="slide4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" Target="slide43.xml"/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slide" Target="slide4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3.xml"/><Relationship Id="rId4" Type="http://schemas.openxmlformats.org/officeDocument/2006/relationships/slide" Target="slide4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" Target="slide47.xml"/><Relationship Id="rId2" Type="http://schemas.openxmlformats.org/officeDocument/2006/relationships/slide" Target="slide46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3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slide" Target="slide4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7.xml"/><Relationship Id="rId5" Type="http://schemas.openxmlformats.org/officeDocument/2006/relationships/slide" Target="slide3.xml"/><Relationship Id="rId4" Type="http://schemas.openxmlformats.org/officeDocument/2006/relationships/slide" Target="slide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" Target="slide49.xml"/><Relationship Id="rId2" Type="http://schemas.openxmlformats.org/officeDocument/2006/relationships/slide" Target="slide4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3.xml"/><Relationship Id="rId4" Type="http://schemas.openxmlformats.org/officeDocument/2006/relationships/slide" Target="slide50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" Target="slide50.xml"/><Relationship Id="rId2" Type="http://schemas.openxmlformats.org/officeDocument/2006/relationships/slide" Target="slide49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" Target="slide49.xml"/><Relationship Id="rId2" Type="http://schemas.openxmlformats.org/officeDocument/2006/relationships/slide" Target="slide50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" Target="slide52.xml"/><Relationship Id="rId2" Type="http://schemas.openxmlformats.org/officeDocument/2006/relationships/slide" Target="slide51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53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" Target="slide53.xml"/><Relationship Id="rId2" Type="http://schemas.openxmlformats.org/officeDocument/2006/relationships/slide" Target="slide52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3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" Target="slide52.xml"/><Relationship Id="rId2" Type="http://schemas.openxmlformats.org/officeDocument/2006/relationships/slide" Target="slide5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3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" Target="slide55.xml"/><Relationship Id="rId2" Type="http://schemas.openxmlformats.org/officeDocument/2006/relationships/slide" Target="slide5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3.xml"/><Relationship Id="rId4" Type="http://schemas.openxmlformats.org/officeDocument/2006/relationships/slide" Target="slide56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slide" Target="slide56.xml"/><Relationship Id="rId2" Type="http://schemas.openxmlformats.org/officeDocument/2006/relationships/slide" Target="slide55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3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slide" Target="slide55.xml"/><Relationship Id="rId2" Type="http://schemas.openxmlformats.org/officeDocument/2006/relationships/slide" Target="slide56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slide" Target="slide59.xml"/><Relationship Id="rId2" Type="http://schemas.openxmlformats.org/officeDocument/2006/relationships/slide" Target="slide5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3.xml"/><Relationship Id="rId4" Type="http://schemas.openxmlformats.org/officeDocument/2006/relationships/slide" Target="slide58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slide" Target="slide59.xml"/><Relationship Id="rId2" Type="http://schemas.openxmlformats.org/officeDocument/2006/relationships/slide" Target="slide58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3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slide" Target="slide58.xml"/><Relationship Id="rId2" Type="http://schemas.openxmlformats.org/officeDocument/2006/relationships/slide" Target="slide59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8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slide" Target="slide61.xml"/><Relationship Id="rId2" Type="http://schemas.openxmlformats.org/officeDocument/2006/relationships/slide" Target="slide60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3.xml"/><Relationship Id="rId4" Type="http://schemas.openxmlformats.org/officeDocument/2006/relationships/slide" Target="slide6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slide" Target="slide62.xml"/><Relationship Id="rId2" Type="http://schemas.openxmlformats.org/officeDocument/2006/relationships/slide" Target="slide61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3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slide" Target="slide61.xml"/><Relationship Id="rId2" Type="http://schemas.openxmlformats.org/officeDocument/2006/relationships/slide" Target="slide62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3.xml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slide" Target="slide15.xml"/><Relationship Id="rId13" Type="http://schemas.openxmlformats.org/officeDocument/2006/relationships/slide" Target="slide51.xml"/><Relationship Id="rId18" Type="http://schemas.openxmlformats.org/officeDocument/2006/relationships/slide" Target="slide33.xml"/><Relationship Id="rId3" Type="http://schemas.openxmlformats.org/officeDocument/2006/relationships/slide" Target="slide2.xml"/><Relationship Id="rId21" Type="http://schemas.openxmlformats.org/officeDocument/2006/relationships/slide" Target="slide42.xml"/><Relationship Id="rId7" Type="http://schemas.openxmlformats.org/officeDocument/2006/relationships/slide" Target="slide12.xml"/><Relationship Id="rId12" Type="http://schemas.openxmlformats.org/officeDocument/2006/relationships/slide" Target="slide48.xml"/><Relationship Id="rId17" Type="http://schemas.openxmlformats.org/officeDocument/2006/relationships/slide" Target="slide30.xml"/><Relationship Id="rId2" Type="http://schemas.openxmlformats.org/officeDocument/2006/relationships/slide" Target="slide63.xml"/><Relationship Id="rId16" Type="http://schemas.openxmlformats.org/officeDocument/2006/relationships/slide" Target="slide27.xml"/><Relationship Id="rId20" Type="http://schemas.openxmlformats.org/officeDocument/2006/relationships/slide" Target="slide39.xml"/><Relationship Id="rId1" Type="http://schemas.openxmlformats.org/officeDocument/2006/relationships/slideLayout" Target="../slideLayouts/slideLayout1.xml"/><Relationship Id="rId6" Type="http://schemas.openxmlformats.org/officeDocument/2006/relationships/slide" Target="slide9.xml"/><Relationship Id="rId11" Type="http://schemas.openxmlformats.org/officeDocument/2006/relationships/slide" Target="slide54.xml"/><Relationship Id="rId5" Type="http://schemas.openxmlformats.org/officeDocument/2006/relationships/slide" Target="slide6.xml"/><Relationship Id="rId15" Type="http://schemas.openxmlformats.org/officeDocument/2006/relationships/slide" Target="slide21.xml"/><Relationship Id="rId23" Type="http://schemas.openxmlformats.org/officeDocument/2006/relationships/slide" Target="slide60.xml"/><Relationship Id="rId10" Type="http://schemas.openxmlformats.org/officeDocument/2006/relationships/slide" Target="slide45.xml"/><Relationship Id="rId19" Type="http://schemas.openxmlformats.org/officeDocument/2006/relationships/slide" Target="slide36.xml"/><Relationship Id="rId4" Type="http://schemas.openxmlformats.org/officeDocument/2006/relationships/slide" Target="slide3.xml"/><Relationship Id="rId9" Type="http://schemas.openxmlformats.org/officeDocument/2006/relationships/slide" Target="slide24.xml"/><Relationship Id="rId14" Type="http://schemas.openxmlformats.org/officeDocument/2006/relationships/slide" Target="slide18.xml"/><Relationship Id="rId22" Type="http://schemas.openxmlformats.org/officeDocument/2006/relationships/slide" Target="slide5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4.xml"/><Relationship Id="rId4" Type="http://schemas.openxmlformats.org/officeDocument/2006/relationships/slide" Target="slide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0" y="2514600"/>
            <a:ext cx="9144000" cy="4572000"/>
          </a:xfrm>
          <a:prstGeom prst="rect">
            <a:avLst/>
          </a:prstGeom>
          <a:solidFill>
            <a:schemeClr val="accent5">
              <a:lumMod val="75000"/>
              <a:alpha val="61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2400" b="1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    </a:t>
            </a:r>
            <a:endParaRPr lang="en-US" sz="2400" b="1" dirty="0" smtClean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24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    MC-Quiz:  </a:t>
            </a:r>
            <a:r>
              <a:rPr lang="en-US" sz="2400" b="1" dirty="0" smtClean="0">
                <a:latin typeface="+mj-lt"/>
                <a:ea typeface="+mj-ea"/>
                <a:cs typeface="+mj-cs"/>
              </a:rPr>
              <a:t>Chapter 1 – Introduction to Computers</a:t>
            </a:r>
            <a:endParaRPr lang="en-US" sz="3600" b="1" dirty="0" smtClean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  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i="1" dirty="0" smtClean="0">
              <a:solidFill>
                <a:schemeClr val="bg2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25146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4400" b="1" baseline="30000" dirty="0" smtClean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4400" b="1" baseline="30000" dirty="0" smtClean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baseline="300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   </a:t>
            </a:r>
            <a:r>
              <a:rPr lang="en-US" sz="2800" b="1" baseline="300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                                    </a:t>
            </a:r>
            <a:r>
              <a:rPr lang="en-US" sz="3600" b="1" baseline="300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Discovering 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Computers 2010  </a:t>
            </a: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3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31520" y="1730514"/>
            <a:ext cx="762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A __________ is the fastest, most powerful computer and the most expensive.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324600" y="64008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86840" y="3187345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laptop</a:t>
            </a:r>
            <a:endParaRPr lang="en-US" sz="2400" b="1" dirty="0"/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850" y="4754880"/>
            <a:ext cx="68580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00" b="1" dirty="0" smtClean="0"/>
              <a:t>supercomputer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2283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mainframe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402080" y="3686205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server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hlinkClick r:id="rId2" action="ppaction://hlinksldjump"/>
          </p:cNvPr>
          <p:cNvSpPr txBox="1"/>
          <p:nvPr/>
        </p:nvSpPr>
        <p:spPr>
          <a:xfrm>
            <a:off x="3443682" y="633834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25</a:t>
            </a:r>
            <a:endParaRPr lang="en-US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3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31520" y="1730514"/>
            <a:ext cx="762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A __________ is the fastest, most powerful computer and the most expensive.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324600" y="64008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85188" y="633834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25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4290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4812405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86590" y="318614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laptop</a:t>
            </a:r>
            <a:endParaRPr lang="en-US" sz="2400" b="1" dirty="0"/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850" y="4754880"/>
            <a:ext cx="68580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00" b="1" dirty="0" smtClean="0"/>
              <a:t>supercomputer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71600" y="4221958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mainframe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401580" y="368856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server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4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4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4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4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943600" y="64008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 Page 15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600" y="3134725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graphical user interface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86324" y="365685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projection system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6590" y="422123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microprocessor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86590" y="473939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modem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hlinkClick r:id="rId2" action="ppaction://hlinksldjump"/>
          </p:cNvPr>
          <p:cNvSpPr txBox="1"/>
          <p:nvPr/>
        </p:nvSpPr>
        <p:spPr>
          <a:xfrm>
            <a:off x="762000" y="1683949"/>
            <a:ext cx="7391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A __________ allows you to interact with the software using text, graphics, and visual images such as icons.</a:t>
            </a:r>
            <a:endParaRPr lang="en-US" sz="2200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4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172200" y="6400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451397" y="633834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15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86590" y="36571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projection system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3819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graphical user interface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87106" y="4217015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microprocessor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86324" y="47340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modem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762000" y="1683603"/>
            <a:ext cx="7620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 smtClean="0"/>
              <a:t>A __________ allows you to interact with the software using text, graphics, and visual images such as icons.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4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943600" y="64008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63355" y="633834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15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3225084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86840" y="36576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projection system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3513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graphical user interface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86582" y="42214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microprocessor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86324" y="473509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modem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hlinkClick r:id="rId2" action="ppaction://hlinksldjump"/>
          </p:cNvPr>
          <p:cNvSpPr/>
          <p:nvPr/>
        </p:nvSpPr>
        <p:spPr>
          <a:xfrm>
            <a:off x="762000" y="1683949"/>
            <a:ext cx="76962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 smtClean="0"/>
              <a:t>A __________ allows you to interact with the software using text, graphics, and visual images such as icons.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5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4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524000"/>
            <a:ext cx="7086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A __________ is an electronic device, operating under the control of instructions stored in its own memory that can accept data according to specified rules.</a:t>
            </a:r>
            <a:endParaRPr lang="en-US" sz="20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867400" y="6400800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6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334" y="313997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keyboard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4211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monitor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6840" y="416993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computer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86590" y="470333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modem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5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524000"/>
            <a:ext cx="7086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A __________ is an electronic device, operating under the control of instructions stored in its own memory that can accept data according to specified rules.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172200" y="6400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472359" y="629262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6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4186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monitor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5393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keyboard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86590" y="417601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computer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86590" y="470916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modem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5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524000"/>
            <a:ext cx="7086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A __________ is an electronic device, operating under the control of instructions stored in its own memory that can accept data according to specified rules.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96000" y="64008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62244" y="63231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 Page 6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9624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44958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4291884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4186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monitor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50965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keyboard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86590" y="417601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computer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86590" y="470916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modem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6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4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748135"/>
            <a:ext cx="7086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 smtClean="0"/>
              <a:t>A __________ is a collection of related Web pages.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324600" y="64008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13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600" y="314047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ISP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5176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Server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42006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Core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7340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Web Site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6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748135"/>
            <a:ext cx="7086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 smtClean="0"/>
              <a:t>A __________ is a collection of related Web pages.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324600" y="64008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456906" y="630786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13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2192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5685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Server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394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ISP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2006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Core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71600" y="473939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Web Site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762000"/>
            <a:ext cx="6019800" cy="990600"/>
          </a:xfrm>
        </p:spPr>
        <p:txBody>
          <a:bodyPr>
            <a:normAutofit/>
          </a:bodyPr>
          <a:lstStyle/>
          <a:p>
            <a:r>
              <a:rPr lang="en-US" sz="2200" b="1" i="1" dirty="0" smtClean="0"/>
              <a:t>Multiple Choice Main Menu</a:t>
            </a:r>
            <a:br>
              <a:rPr lang="en-US" sz="2200" b="1" i="1" dirty="0" smtClean="0"/>
            </a:br>
            <a:r>
              <a:rPr lang="en-US" sz="2200" b="1" i="1" dirty="0" smtClean="0"/>
              <a:t>Introduction to Computers</a:t>
            </a:r>
            <a:endParaRPr lang="en-US" dirty="0">
              <a:hlinkClick r:id="rId2" action="ppaction://hlinksldjump"/>
            </a:endParaRPr>
          </a:p>
        </p:txBody>
      </p:sp>
      <p:sp>
        <p:nvSpPr>
          <p:cNvPr id="6" name="TextBox 5">
            <a:hlinkClick r:id="rId2" action="ppaction://hlinksldjump"/>
          </p:cNvPr>
          <p:cNvSpPr txBox="1"/>
          <p:nvPr/>
        </p:nvSpPr>
        <p:spPr>
          <a:xfrm>
            <a:off x="1355360" y="1750310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1</a:t>
            </a:r>
            <a:endParaRPr lang="en-US" sz="2400" b="1" dirty="0">
              <a:latin typeface="+mj-lt"/>
            </a:endParaRPr>
          </a:p>
        </p:txBody>
      </p:sp>
      <p:sp>
        <p:nvSpPr>
          <p:cNvPr id="10" name="TextBox 9">
            <a:hlinkClick r:id="rId2" action="ppaction://hlinksldjump"/>
          </p:cNvPr>
          <p:cNvSpPr txBox="1"/>
          <p:nvPr/>
        </p:nvSpPr>
        <p:spPr>
          <a:xfrm>
            <a:off x="6400800" y="64008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MC Quiz 1</a:t>
            </a:r>
            <a:endParaRPr lang="en-US" b="1" dirty="0"/>
          </a:p>
        </p:txBody>
      </p:sp>
      <p:sp>
        <p:nvSpPr>
          <p:cNvPr id="12" name="Action Button: Back or Previous 11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14" name="TextBox 13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End Show</a:t>
            </a:r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914400" y="18288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ction Button: Forward or Next 16">
            <a:hlinkClick r:id="rId4" action="ppaction://hlinksldjump" highlightClick="1"/>
          </p:cNvPr>
          <p:cNvSpPr/>
          <p:nvPr/>
        </p:nvSpPr>
        <p:spPr>
          <a:xfrm>
            <a:off x="914400" y="2286000"/>
            <a:ext cx="381000" cy="38404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Action Button: Forward or Next 17">
            <a:hlinkClick r:id="rId5" action="ppaction://hlinksldjump" highlightClick="1"/>
          </p:cNvPr>
          <p:cNvSpPr/>
          <p:nvPr/>
        </p:nvSpPr>
        <p:spPr>
          <a:xfrm>
            <a:off x="914400" y="27432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ction Button: Forward or Next 18">
            <a:hlinkClick r:id="rId6" action="ppaction://hlinksldjump" highlightClick="1"/>
          </p:cNvPr>
          <p:cNvSpPr/>
          <p:nvPr/>
        </p:nvSpPr>
        <p:spPr>
          <a:xfrm>
            <a:off x="914400" y="32004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Action Button: Forward or Next 19">
            <a:hlinkClick r:id="rId7" action="ppaction://hlinksldjump" highlightClick="1"/>
          </p:cNvPr>
          <p:cNvSpPr/>
          <p:nvPr/>
        </p:nvSpPr>
        <p:spPr>
          <a:xfrm>
            <a:off x="914400" y="36576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Action Button: Forward or Next 20">
            <a:hlinkClick r:id="rId8" action="ppaction://hlinksldjump" highlightClick="1"/>
          </p:cNvPr>
          <p:cNvSpPr/>
          <p:nvPr/>
        </p:nvSpPr>
        <p:spPr>
          <a:xfrm>
            <a:off x="3352800" y="18288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Action Button: Forward or Next 21">
            <a:hlinkClick r:id="rId9" action="ppaction://hlinksldjump" highlightClick="1"/>
          </p:cNvPr>
          <p:cNvSpPr/>
          <p:nvPr/>
        </p:nvSpPr>
        <p:spPr>
          <a:xfrm>
            <a:off x="6096000" y="18288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Action Button: Forward or Next 22">
            <a:hlinkClick r:id="rId10" action="ppaction://hlinksldjump" highlightClick="1"/>
          </p:cNvPr>
          <p:cNvSpPr/>
          <p:nvPr/>
        </p:nvSpPr>
        <p:spPr>
          <a:xfrm>
            <a:off x="6096000" y="32004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Action Button: Forward or Next 23">
            <a:hlinkClick r:id="rId11" action="ppaction://hlinksldjump" highlightClick="1"/>
          </p:cNvPr>
          <p:cNvSpPr/>
          <p:nvPr/>
        </p:nvSpPr>
        <p:spPr>
          <a:xfrm>
            <a:off x="6096000" y="22860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Action Button: Forward or Next 24">
            <a:hlinkClick r:id="rId12" action="ppaction://hlinksldjump" highlightClick="1"/>
          </p:cNvPr>
          <p:cNvSpPr/>
          <p:nvPr/>
        </p:nvSpPr>
        <p:spPr>
          <a:xfrm>
            <a:off x="6096000" y="27432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hlinkClick r:id="rId2" action="ppaction://hlinksldjump"/>
          </p:cNvPr>
          <p:cNvSpPr txBox="1"/>
          <p:nvPr/>
        </p:nvSpPr>
        <p:spPr>
          <a:xfrm>
            <a:off x="1355360" y="2207859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2</a:t>
            </a:r>
            <a:endParaRPr lang="en-US" sz="2400" b="1" dirty="0">
              <a:latin typeface="+mj-lt"/>
            </a:endParaRPr>
          </a:p>
        </p:txBody>
      </p:sp>
      <p:sp>
        <p:nvSpPr>
          <p:cNvPr id="27" name="TextBox 26">
            <a:hlinkClick r:id="rId2" action="ppaction://hlinksldjump"/>
          </p:cNvPr>
          <p:cNvSpPr txBox="1"/>
          <p:nvPr/>
        </p:nvSpPr>
        <p:spPr>
          <a:xfrm>
            <a:off x="1355360" y="2685137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3</a:t>
            </a:r>
            <a:endParaRPr lang="en-US" sz="2400" b="1" dirty="0">
              <a:latin typeface="+mj-lt"/>
            </a:endParaRPr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1355360" y="3136900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4</a:t>
            </a:r>
            <a:endParaRPr lang="en-US" sz="2400" b="1" dirty="0">
              <a:latin typeface="+mj-lt"/>
            </a:endParaRP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55360" y="3581400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5</a:t>
            </a:r>
            <a:endParaRPr lang="en-US" sz="2400" b="1" dirty="0">
              <a:latin typeface="+mj-lt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3810000" y="17653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8</a:t>
            </a:r>
            <a:endParaRPr lang="en-US" sz="2400" b="1" dirty="0">
              <a:latin typeface="+mj-lt"/>
            </a:endParaRPr>
          </a:p>
        </p:txBody>
      </p:sp>
      <p:sp>
        <p:nvSpPr>
          <p:cNvPr id="31" name="Action Button: Forward or Next 30">
            <a:hlinkClick r:id="rId13" action="ppaction://hlinksldjump" highlightClick="1"/>
          </p:cNvPr>
          <p:cNvSpPr/>
          <p:nvPr/>
        </p:nvSpPr>
        <p:spPr>
          <a:xfrm>
            <a:off x="914400" y="41148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0350" y="4068580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6</a:t>
            </a:r>
            <a:endParaRPr lang="en-US" sz="2400" b="1" dirty="0">
              <a:latin typeface="+mj-lt"/>
            </a:endParaRPr>
          </a:p>
        </p:txBody>
      </p:sp>
      <p:sp>
        <p:nvSpPr>
          <p:cNvPr id="33" name="Action Button: Forward or Next 32">
            <a:hlinkClick r:id="rId14" action="ppaction://hlinksldjump" highlightClick="1"/>
          </p:cNvPr>
          <p:cNvSpPr/>
          <p:nvPr/>
        </p:nvSpPr>
        <p:spPr>
          <a:xfrm>
            <a:off x="914400" y="45720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55360" y="4506210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7</a:t>
            </a:r>
            <a:endParaRPr lang="en-US" sz="2400" b="1" dirty="0">
              <a:latin typeface="+mj-lt"/>
            </a:endParaRPr>
          </a:p>
        </p:txBody>
      </p:sp>
      <p:sp>
        <p:nvSpPr>
          <p:cNvPr id="35" name="Action Button: Forward or Next 34">
            <a:hlinkClick r:id="rId15" action="ppaction://hlinksldjump" highlightClick="1"/>
          </p:cNvPr>
          <p:cNvSpPr/>
          <p:nvPr/>
        </p:nvSpPr>
        <p:spPr>
          <a:xfrm>
            <a:off x="3352800" y="22860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Action Button: Forward or Next 35">
            <a:hlinkClick r:id="rId16" action="ppaction://hlinksldjump" highlightClick="1"/>
          </p:cNvPr>
          <p:cNvSpPr/>
          <p:nvPr/>
        </p:nvSpPr>
        <p:spPr>
          <a:xfrm>
            <a:off x="3352800" y="27432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Action Button: Forward or Next 36">
            <a:hlinkClick r:id="rId17" action="ppaction://hlinksldjump" highlightClick="1"/>
          </p:cNvPr>
          <p:cNvSpPr/>
          <p:nvPr/>
        </p:nvSpPr>
        <p:spPr>
          <a:xfrm>
            <a:off x="3352800" y="32004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Action Button: Forward or Next 37">
            <a:hlinkClick r:id="rId18" action="ppaction://hlinksldjump" highlightClick="1"/>
          </p:cNvPr>
          <p:cNvSpPr/>
          <p:nvPr/>
        </p:nvSpPr>
        <p:spPr>
          <a:xfrm>
            <a:off x="3352800" y="36576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Action Button: Forward or Next 38">
            <a:hlinkClick r:id="rId19" action="ppaction://hlinksldjump" highlightClick="1"/>
          </p:cNvPr>
          <p:cNvSpPr/>
          <p:nvPr/>
        </p:nvSpPr>
        <p:spPr>
          <a:xfrm>
            <a:off x="3352800" y="41148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Action Button: Forward or Next 39">
            <a:hlinkClick r:id="rId20" action="ppaction://hlinksldjump" highlightClick="1"/>
          </p:cNvPr>
          <p:cNvSpPr/>
          <p:nvPr/>
        </p:nvSpPr>
        <p:spPr>
          <a:xfrm>
            <a:off x="3352800" y="45720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Action Button: Forward or Next 40">
            <a:hlinkClick r:id="rId21" action="ppaction://hlinksldjump" highlightClick="1"/>
          </p:cNvPr>
          <p:cNvSpPr/>
          <p:nvPr/>
        </p:nvSpPr>
        <p:spPr>
          <a:xfrm>
            <a:off x="6096000" y="36576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Action Button: Forward or Next 41">
            <a:hlinkClick r:id="rId22" action="ppaction://hlinksldjump" highlightClick="1"/>
          </p:cNvPr>
          <p:cNvSpPr/>
          <p:nvPr/>
        </p:nvSpPr>
        <p:spPr>
          <a:xfrm>
            <a:off x="6096000" y="41148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hlinkClick r:id="rId2" action="ppaction://hlinksldjump"/>
          </p:cNvPr>
          <p:cNvSpPr txBox="1"/>
          <p:nvPr/>
        </p:nvSpPr>
        <p:spPr>
          <a:xfrm>
            <a:off x="3810000" y="2222341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9</a:t>
            </a:r>
            <a:endParaRPr lang="en-US" sz="2400" b="1" dirty="0">
              <a:latin typeface="+mj-lt"/>
            </a:endParaRPr>
          </a:p>
        </p:txBody>
      </p:sp>
      <p:sp>
        <p:nvSpPr>
          <p:cNvPr id="44" name="TextBox 43">
            <a:hlinkClick r:id="rId2" action="ppaction://hlinksldjump"/>
          </p:cNvPr>
          <p:cNvSpPr txBox="1"/>
          <p:nvPr/>
        </p:nvSpPr>
        <p:spPr>
          <a:xfrm>
            <a:off x="3810000" y="2656939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10</a:t>
            </a:r>
            <a:endParaRPr lang="en-US" sz="2400" b="1" dirty="0">
              <a:latin typeface="+mj-lt"/>
            </a:endParaRPr>
          </a:p>
        </p:txBody>
      </p:sp>
      <p:sp>
        <p:nvSpPr>
          <p:cNvPr id="45" name="TextBox 44">
            <a:hlinkClick r:id="rId2" action="ppaction://hlinksldjump"/>
          </p:cNvPr>
          <p:cNvSpPr txBox="1"/>
          <p:nvPr/>
        </p:nvSpPr>
        <p:spPr>
          <a:xfrm>
            <a:off x="3810000" y="3129637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11</a:t>
            </a:r>
            <a:endParaRPr lang="en-US" sz="2400" b="1" dirty="0">
              <a:latin typeface="+mj-lt"/>
            </a:endParaRPr>
          </a:p>
        </p:txBody>
      </p:sp>
      <p:sp>
        <p:nvSpPr>
          <p:cNvPr id="46" name="TextBox 45">
            <a:hlinkClick r:id="rId2" action="ppaction://hlinksldjump"/>
          </p:cNvPr>
          <p:cNvSpPr txBox="1"/>
          <p:nvPr/>
        </p:nvSpPr>
        <p:spPr>
          <a:xfrm>
            <a:off x="3810000" y="35941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12</a:t>
            </a:r>
            <a:endParaRPr lang="en-US" sz="2400" b="1" dirty="0">
              <a:latin typeface="+mj-lt"/>
            </a:endParaRPr>
          </a:p>
        </p:txBody>
      </p:sp>
      <p:sp>
        <p:nvSpPr>
          <p:cNvPr id="47" name="TextBox 46">
            <a:hlinkClick r:id="rId2" action="ppaction://hlinksldjump"/>
          </p:cNvPr>
          <p:cNvSpPr txBox="1"/>
          <p:nvPr/>
        </p:nvSpPr>
        <p:spPr>
          <a:xfrm>
            <a:off x="3810000" y="40513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13</a:t>
            </a:r>
            <a:endParaRPr lang="en-US" sz="2400" b="1" dirty="0">
              <a:latin typeface="+mj-lt"/>
            </a:endParaRPr>
          </a:p>
        </p:txBody>
      </p:sp>
      <p:sp>
        <p:nvSpPr>
          <p:cNvPr id="48" name="TextBox 47">
            <a:hlinkClick r:id="rId2" action="ppaction://hlinksldjump"/>
          </p:cNvPr>
          <p:cNvSpPr txBox="1"/>
          <p:nvPr/>
        </p:nvSpPr>
        <p:spPr>
          <a:xfrm>
            <a:off x="3810000" y="45085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14</a:t>
            </a:r>
            <a:endParaRPr lang="en-US" sz="2400" b="1" dirty="0">
              <a:latin typeface="+mj-lt"/>
            </a:endParaRPr>
          </a:p>
        </p:txBody>
      </p:sp>
      <p:sp>
        <p:nvSpPr>
          <p:cNvPr id="49" name="TextBox 48">
            <a:hlinkClick r:id="rId2" action="ppaction://hlinksldjump"/>
          </p:cNvPr>
          <p:cNvSpPr txBox="1"/>
          <p:nvPr/>
        </p:nvSpPr>
        <p:spPr>
          <a:xfrm>
            <a:off x="6551950" y="17526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15</a:t>
            </a:r>
            <a:endParaRPr lang="en-US" sz="2400" b="1" dirty="0">
              <a:latin typeface="+mj-lt"/>
            </a:endParaRPr>
          </a:p>
        </p:txBody>
      </p:sp>
      <p:sp>
        <p:nvSpPr>
          <p:cNvPr id="50" name="TextBox 49">
            <a:hlinkClick r:id="rId2" action="ppaction://hlinksldjump"/>
          </p:cNvPr>
          <p:cNvSpPr txBox="1"/>
          <p:nvPr/>
        </p:nvSpPr>
        <p:spPr>
          <a:xfrm>
            <a:off x="6553200" y="2233533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16</a:t>
            </a:r>
            <a:endParaRPr lang="en-US" sz="2400" b="1" dirty="0">
              <a:latin typeface="+mj-lt"/>
            </a:endParaRPr>
          </a:p>
        </p:txBody>
      </p:sp>
      <p:sp>
        <p:nvSpPr>
          <p:cNvPr id="51" name="TextBox 50">
            <a:hlinkClick r:id="rId2" action="ppaction://hlinksldjump"/>
          </p:cNvPr>
          <p:cNvSpPr txBox="1"/>
          <p:nvPr/>
        </p:nvSpPr>
        <p:spPr>
          <a:xfrm>
            <a:off x="6553200" y="2690733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17</a:t>
            </a:r>
            <a:endParaRPr lang="en-US" sz="2400" b="1" dirty="0">
              <a:latin typeface="+mj-lt"/>
            </a:endParaRPr>
          </a:p>
        </p:txBody>
      </p:sp>
      <p:sp>
        <p:nvSpPr>
          <p:cNvPr id="52" name="TextBox 51">
            <a:hlinkClick r:id="rId2" action="ppaction://hlinksldjump"/>
          </p:cNvPr>
          <p:cNvSpPr txBox="1"/>
          <p:nvPr/>
        </p:nvSpPr>
        <p:spPr>
          <a:xfrm>
            <a:off x="6551950" y="3139539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18</a:t>
            </a:r>
            <a:endParaRPr lang="en-US" sz="2400" b="1" dirty="0">
              <a:latin typeface="+mj-lt"/>
            </a:endParaRPr>
          </a:p>
        </p:txBody>
      </p:sp>
      <p:sp>
        <p:nvSpPr>
          <p:cNvPr id="53" name="TextBox 52">
            <a:hlinkClick r:id="rId2" action="ppaction://hlinksldjump"/>
          </p:cNvPr>
          <p:cNvSpPr txBox="1"/>
          <p:nvPr/>
        </p:nvSpPr>
        <p:spPr>
          <a:xfrm>
            <a:off x="6551950" y="36068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19</a:t>
            </a:r>
            <a:endParaRPr lang="en-US" sz="2400" b="1" dirty="0">
              <a:latin typeface="+mj-lt"/>
            </a:endParaRPr>
          </a:p>
        </p:txBody>
      </p:sp>
      <p:sp>
        <p:nvSpPr>
          <p:cNvPr id="54" name="TextBox 53">
            <a:hlinkClick r:id="rId2" action="ppaction://hlinksldjump"/>
          </p:cNvPr>
          <p:cNvSpPr txBox="1"/>
          <p:nvPr/>
        </p:nvSpPr>
        <p:spPr>
          <a:xfrm>
            <a:off x="6551950" y="40513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20</a:t>
            </a:r>
            <a:endParaRPr lang="en-US" sz="2400" b="1" dirty="0">
              <a:latin typeface="+mj-lt"/>
            </a:endParaRPr>
          </a:p>
        </p:txBody>
      </p:sp>
      <p:cxnSp>
        <p:nvCxnSpPr>
          <p:cNvPr id="59" name="Straight Connector 58">
            <a:hlinkClick r:id="rId2" action="ppaction://hlinksldjump"/>
          </p:cNvPr>
          <p:cNvCxnSpPr/>
          <p:nvPr/>
        </p:nvCxnSpPr>
        <p:spPr>
          <a:xfrm>
            <a:off x="914400" y="1600200"/>
            <a:ext cx="73152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Action Button: End 66">
            <a:hlinkClick r:id="" action="ppaction://hlinkshowjump?jump=endshow" highlightClick="1"/>
          </p:cNvPr>
          <p:cNvSpPr/>
          <p:nvPr/>
        </p:nvSpPr>
        <p:spPr>
          <a:xfrm>
            <a:off x="258306" y="5943600"/>
            <a:ext cx="533400" cy="457200"/>
          </a:xfrm>
          <a:prstGeom prst="actionButtonEn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6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748135"/>
            <a:ext cx="7086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 smtClean="0"/>
              <a:t>A __________ is a collection of related Web pages.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96000" y="64008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42282" y="6338340"/>
            <a:ext cx="19499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13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44958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67640" y="6400800"/>
            <a:ext cx="6096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/>
          <p:cNvSpPr/>
          <p:nvPr/>
        </p:nvSpPr>
        <p:spPr>
          <a:xfrm>
            <a:off x="152400" y="4799526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576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Server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394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ISP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71600" y="420117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Core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71600" y="473509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Web Site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1" name="Action Button: Forward or Next 40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2" name="Action Button: Back or Previous 41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7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4" action="ppaction://hlinksldjump" highlightClick="1"/>
          </p:cNvPr>
          <p:cNvSpPr/>
          <p:nvPr/>
        </p:nvSpPr>
        <p:spPr>
          <a:xfrm>
            <a:off x="838200" y="37338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4" action="ppaction://hlinksldjump" highlightClick="1"/>
          </p:cNvPr>
          <p:cNvSpPr/>
          <p:nvPr/>
        </p:nvSpPr>
        <p:spPr>
          <a:xfrm>
            <a:off x="838200" y="42672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524000"/>
            <a:ext cx="7543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A __________ controls access to the hardware, software, and other resources on a network and provides a centralized storage area for programs, data, and information.</a:t>
            </a:r>
            <a:endParaRPr lang="en-US" sz="22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400800" y="64008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25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600" y="31242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user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2206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server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41910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client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70916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modem</a:t>
            </a:r>
          </a:p>
        </p:txBody>
      </p:sp>
      <p:sp>
        <p:nvSpPr>
          <p:cNvPr id="37" name="Action Button: Back or Previous 36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7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524000"/>
            <a:ext cx="7543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A __________ controls access to the hardware, software, and other resources on a network and provides a centralized storage area for programs, data, and information.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172200" y="6400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433722" y="633834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25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2637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server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242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user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18569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client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71600" y="47041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modem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7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2672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4" action="ppaction://hlinksldjump" highlightClick="1"/>
          </p:cNvPr>
          <p:cNvSpPr/>
          <p:nvPr/>
        </p:nvSpPr>
        <p:spPr>
          <a:xfrm>
            <a:off x="838200" y="37338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524000"/>
            <a:ext cx="7467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A __________ controls access to the hardware, software, and other resources on a network and provides a centralized storage area for programs, data, and information.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96000" y="64008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0439" y="633834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25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Content Placeholder 2">
            <a:hlinkClick r:id="rId6" action="ppaction://hlinksldjump"/>
          </p:cNvPr>
          <p:cNvSpPr txBox="1">
            <a:spLocks/>
          </p:cNvSpPr>
          <p:nvPr/>
        </p:nvSpPr>
        <p:spPr>
          <a:xfrm>
            <a:off x="1371600" y="39624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Content Placeholder 2">
            <a:hlinkClick r:id="rId6" action="ppaction://hlinksldjump"/>
          </p:cNvPr>
          <p:cNvSpPr txBox="1">
            <a:spLocks/>
          </p:cNvSpPr>
          <p:nvPr/>
        </p:nvSpPr>
        <p:spPr>
          <a:xfrm>
            <a:off x="1371600" y="44958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3771363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271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server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242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user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71600" y="41910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client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71600" y="470461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modem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8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4" action="ppaction://hlinksldjump" highlightClick="1"/>
          </p:cNvPr>
          <p:cNvSpPr/>
          <p:nvPr/>
        </p:nvSpPr>
        <p:spPr>
          <a:xfrm>
            <a:off x="838200" y="37338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4" action="ppaction://hlinksldjump" highlightClick="1"/>
          </p:cNvPr>
          <p:cNvSpPr/>
          <p:nvPr/>
        </p:nvSpPr>
        <p:spPr>
          <a:xfrm>
            <a:off x="838200" y="42672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4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06214" y="1730514"/>
            <a:ext cx="77824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 smtClean="0"/>
              <a:t>A/n __________ is formed by the elements of hardware, software, data, people, and procedures.</a:t>
            </a:r>
            <a:endParaRPr lang="en-US" sz="20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96000" y="64008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27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600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modem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576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platform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42214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interface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7345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information system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8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38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72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19800" y="64008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436083" y="633834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27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5685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platform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541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modem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21540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interface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71600" y="47340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information system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hlinkClick r:id="rId2" action="ppaction://hlinksldjump"/>
          </p:cNvPr>
          <p:cNvSpPr txBox="1"/>
          <p:nvPr/>
        </p:nvSpPr>
        <p:spPr>
          <a:xfrm>
            <a:off x="701040" y="1730514"/>
            <a:ext cx="77824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 smtClean="0"/>
              <a:t>A/n __________ is formed by the elements of hardware, software, data, people, and procedures.</a:t>
            </a:r>
            <a:endParaRPr lang="en-US" sz="2000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8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38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72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172200" y="6400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45930" y="633834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27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4825284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576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platform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541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modem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71600" y="422123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interface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71600" y="473939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information system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hlinkClick r:id="rId2" action="ppaction://hlinksldjump"/>
          </p:cNvPr>
          <p:cNvSpPr txBox="1"/>
          <p:nvPr/>
        </p:nvSpPr>
        <p:spPr>
          <a:xfrm>
            <a:off x="701040" y="1730514"/>
            <a:ext cx="77824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 smtClean="0"/>
              <a:t>A/n __________ is formed by the elements of hardware, software, data, people, and procedures.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9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4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730514"/>
            <a:ext cx="7086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A/n __________ computer is a special-purpose computer that functions as a component in a larger product.</a:t>
            </a:r>
            <a:endParaRPr lang="en-US" sz="20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19800" y="64008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26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600" y="320143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RISK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875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client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420599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embedded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718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super computer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9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730514"/>
            <a:ext cx="7086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A/n __________ computer is a special-purpose computer that functions as a component in a larger product.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172200" y="6400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875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client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95935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RISK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2616" y="4200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embedded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71334" y="471832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super computer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hlinkClick r:id="rId2" action="ppaction://hlinksldjump"/>
          </p:cNvPr>
          <p:cNvSpPr txBox="1"/>
          <p:nvPr/>
        </p:nvSpPr>
        <p:spPr>
          <a:xfrm>
            <a:off x="3473970" y="633834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26 </a:t>
            </a:r>
            <a:endParaRPr lang="en-US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9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730514"/>
            <a:ext cx="7086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A/n __________ computer is a special-purpose computer that functions as a component in a larger product.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19800" y="64008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84007" y="6338340"/>
            <a:ext cx="2117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  Page 26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4290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9624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44958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4279005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850" y="368200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client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850" y="3194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RISK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71842" y="420067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embedded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71850" y="472365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super computer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7338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4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4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4" action="ppaction://hlinksldjump" highlightClick="1"/>
          </p:cNvPr>
          <p:cNvSpPr/>
          <p:nvPr/>
        </p:nvSpPr>
        <p:spPr>
          <a:xfrm>
            <a:off x="82296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730514"/>
            <a:ext cx="7696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A __________ is a person that requires the capabilities of a powerful desktop computer, called a workstation.</a:t>
            </a:r>
            <a:endParaRPr lang="en-US" sz="20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400800" y="64008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31-33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Action Button: Back or Previous 2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Action Button: Home 26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56610" y="31541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home user</a:t>
            </a:r>
            <a:endParaRPr lang="en-US" sz="2400" b="1" dirty="0"/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4236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power user</a:t>
            </a:r>
            <a:endParaRPr lang="en-US" sz="2400" b="1" dirty="0"/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417576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enterprise user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7396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mobile user</a:t>
            </a:r>
            <a:endParaRPr lang="en-US" sz="2400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10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4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730514"/>
            <a:ext cx="7086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Computer ____________ is important as technology continues to advance and becomes a part of everyday life.</a:t>
            </a:r>
            <a:endParaRPr lang="en-US" sz="20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172200" y="6400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5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334" y="315546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packaging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70257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literacy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2100" y="42001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posting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2116" y="47335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modeling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10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730514"/>
            <a:ext cx="7086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Computer ____________ is important as technology continues to advance and becomes a part of everyday life.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172200" y="6400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473433" y="633834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5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100" y="37018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literacy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2100" y="315443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packaging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2100" y="42001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posting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71334" y="473939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modeling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10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730514"/>
            <a:ext cx="7086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Computer ____________ is important as technology continues to advance and becomes a part of everyday life.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400800" y="64008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44643" y="633834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 Page 5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34290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39624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44958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3759558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0850" y="37028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literacy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2100" y="3147347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packaging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72100" y="420599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posting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72100" y="473939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modeling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11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79985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4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83603"/>
            <a:ext cx="7315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__________ is a collection of unprocessed items, which can include text, numbers, images, audio and video.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791200" y="64008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6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2100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data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86324" y="36576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code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7356" y="420041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output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2616" y="471857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information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6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11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83603"/>
            <a:ext cx="7467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__________ is a collection of unprocessed items, which can include text, numbers, images, audio and video.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324600" y="64008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535180" y="633834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6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86840" y="36576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code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850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data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87356" y="420041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output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86840" y="471882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information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11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80135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83603"/>
            <a:ext cx="75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__________ is a collection of unprocessed items, which can include text, numbers, images, audio and video.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943600" y="64008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417843" y="633834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6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4290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9624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44958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3237963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86840" y="36576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code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850" y="31541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data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86840" y="42062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output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86840" y="471985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information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12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4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07403"/>
            <a:ext cx="75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The __________ refers to the series of input, process, output, and storage activities of a computer.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217920" y="6400800"/>
            <a:ext cx="2773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6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86840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data type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6840" y="42214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fill allocation table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86840" y="473939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information processing cycle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hlinkClick r:id="rId2" action="ppaction://hlinksldjump"/>
          </p:cNvPr>
          <p:cNvSpPr txBox="1"/>
          <p:nvPr/>
        </p:nvSpPr>
        <p:spPr>
          <a:xfrm>
            <a:off x="1386840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resource allocation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12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248400" y="64008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466674" y="633834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6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86324" y="367259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resource allocation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6840" y="315443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data type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86840" y="422123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fill allocation table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86840" y="47396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information processing cycle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hlinkClick r:id="rId2" action="ppaction://hlinksldjump"/>
          </p:cNvPr>
          <p:cNvSpPr txBox="1"/>
          <p:nvPr/>
        </p:nvSpPr>
        <p:spPr>
          <a:xfrm>
            <a:off x="762000" y="1607403"/>
            <a:ext cx="75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The __________ refers to the series of input, process, output, and storage activities of a computer.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12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796445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248400" y="64008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83280" y="633834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6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4290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9624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44958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481559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86324" y="367259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resource allocation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6840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data type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86590" y="422123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fill allocation table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86324" y="473484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information processing cycle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hlinkClick r:id="rId2" action="ppaction://hlinksldjump"/>
          </p:cNvPr>
          <p:cNvSpPr txBox="1"/>
          <p:nvPr/>
        </p:nvSpPr>
        <p:spPr>
          <a:xfrm>
            <a:off x="762000" y="1607403"/>
            <a:ext cx="75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The __________ refers to the series of input, process, output, and storage activities of a computer.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13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38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4" action="ppaction://hlinksldjump" highlightClick="1"/>
          </p:cNvPr>
          <p:cNvSpPr/>
          <p:nvPr/>
        </p:nvSpPr>
        <p:spPr>
          <a:xfrm>
            <a:off x="838200" y="42672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685800" y="1575137"/>
            <a:ext cx="7620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A __________ is a collection of computers and devices connected together, often wirelessly, via communications devices and transmission media.</a:t>
            </a:r>
            <a:endParaRPr lang="en-US" sz="20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96000" y="64008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 Page 10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86840" y="31394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convergence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401564" y="36576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platform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402080" y="41910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network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402080" y="47244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gallery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3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3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</a:t>
            </a:r>
            <a:endParaRPr lang="en-US" dirty="0"/>
          </a:p>
        </p:txBody>
      </p:sp>
      <p:sp>
        <p:nvSpPr>
          <p:cNvPr id="14" name="Action Button: Forward or Next 13">
            <a:hlinkClick r:id="rId4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2296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3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3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3" action="ppaction://hlinksldjump"/>
          </p:cNvPr>
          <p:cNvSpPr txBox="1"/>
          <p:nvPr/>
        </p:nvSpPr>
        <p:spPr>
          <a:xfrm>
            <a:off x="762000" y="1730514"/>
            <a:ext cx="762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A __________ is a person that requires the capabilities of a powerful desktop computer, called a workstation.</a:t>
            </a:r>
          </a:p>
        </p:txBody>
      </p:sp>
      <p:sp>
        <p:nvSpPr>
          <p:cNvPr id="21" name="TextBox 20">
            <a:hlinkClick r:id="rId3" action="ppaction://hlinksldjump"/>
          </p:cNvPr>
          <p:cNvSpPr txBox="1"/>
          <p:nvPr/>
        </p:nvSpPr>
        <p:spPr>
          <a:xfrm>
            <a:off x="6400800" y="64008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</a:t>
            </a:r>
            <a:endParaRPr lang="en-US" b="1" dirty="0"/>
          </a:p>
        </p:txBody>
      </p:sp>
      <p:sp>
        <p:nvSpPr>
          <p:cNvPr id="22" name="TextBox 21">
            <a:hlinkClick r:id="rId3" action="ppaction://hlinksldjump"/>
          </p:cNvPr>
          <p:cNvSpPr txBox="1"/>
          <p:nvPr/>
        </p:nvSpPr>
        <p:spPr>
          <a:xfrm>
            <a:off x="3307080" y="63231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31-33 </a:t>
            </a:r>
            <a:endParaRPr lang="en-US" b="1" dirty="0"/>
          </a:p>
        </p:txBody>
      </p:sp>
      <p:sp>
        <p:nvSpPr>
          <p:cNvPr id="25" name="TextBox 24">
            <a:hlinkClick r:id="rId3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3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3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3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3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hlinkClick r:id="rId3" action="ppaction://hlinksldjump"/>
          </p:cNvPr>
          <p:cNvSpPr txBox="1"/>
          <p:nvPr/>
        </p:nvSpPr>
        <p:spPr>
          <a:xfrm>
            <a:off x="1371084" y="363753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power user</a:t>
            </a:r>
          </a:p>
        </p:txBody>
      </p:sp>
      <p:sp>
        <p:nvSpPr>
          <p:cNvPr id="33" name="TextBox 32">
            <a:hlinkClick r:id="rId3" action="ppaction://hlinksldjump"/>
          </p:cNvPr>
          <p:cNvSpPr txBox="1"/>
          <p:nvPr/>
        </p:nvSpPr>
        <p:spPr>
          <a:xfrm>
            <a:off x="1371100" y="417676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enterprise user</a:t>
            </a:r>
          </a:p>
        </p:txBody>
      </p:sp>
      <p:sp>
        <p:nvSpPr>
          <p:cNvPr id="34" name="TextBox 33">
            <a:hlinkClick r:id="rId3" action="ppaction://hlinksldjump"/>
          </p:cNvPr>
          <p:cNvSpPr txBox="1"/>
          <p:nvPr/>
        </p:nvSpPr>
        <p:spPr>
          <a:xfrm>
            <a:off x="1356618" y="315543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home user</a:t>
            </a:r>
          </a:p>
        </p:txBody>
      </p:sp>
      <p:sp>
        <p:nvSpPr>
          <p:cNvPr id="36" name="TextBox 35">
            <a:hlinkClick r:id="rId3" action="ppaction://hlinksldjump"/>
          </p:cNvPr>
          <p:cNvSpPr txBox="1"/>
          <p:nvPr/>
        </p:nvSpPr>
        <p:spPr>
          <a:xfrm>
            <a:off x="1371084" y="4735175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mobile user</a:t>
            </a:r>
            <a:endParaRPr lang="en-US" sz="2400" b="1" dirty="0"/>
          </a:p>
        </p:txBody>
      </p:sp>
      <p:sp>
        <p:nvSpPr>
          <p:cNvPr id="37" name="TextBox 36">
            <a:hlinkClick r:id="rId3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5" name="Action Button: Back or Previous 34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13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38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72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943600" y="64008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454730" y="633834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10</a:t>
            </a:r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402080" y="36576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platform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6848" y="31394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convergence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402080" y="41910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network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402080" y="47244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gallery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hlinkClick r:id="rId2" action="ppaction://hlinksldjump"/>
          </p:cNvPr>
          <p:cNvSpPr txBox="1"/>
          <p:nvPr/>
        </p:nvSpPr>
        <p:spPr>
          <a:xfrm>
            <a:off x="685800" y="1575137"/>
            <a:ext cx="7620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A __________ is a collection of computers and devices connected together, often wirelessly, via communications devices and transmission media.</a:t>
            </a:r>
            <a:endParaRPr lang="en-US" sz="2000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13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324600" y="64008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68040" y="633834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10</a:t>
            </a:r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39624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426720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9154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401564" y="36576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platform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6574" y="31394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convergence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402072" y="41910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network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402080" y="47244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gallery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685800" y="1575137"/>
            <a:ext cx="7620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A __________ is a collection of computers and devices connected together, often wirelessly, via communications devices and transmission media.</a:t>
            </a:r>
            <a:endParaRPr lang="en-US" sz="2400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14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4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498937"/>
            <a:ext cx="7467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__________ is a work arrangement in which employees work away from a company’s standard workplace and often communicate with the office through the computer.</a:t>
            </a:r>
            <a:endParaRPr lang="en-US" sz="20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943600" y="64008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32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5216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86324" y="31394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migration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86324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telephoning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7356" y="42062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teleporting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402596" y="47244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telecommuting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 smtClean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14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498937"/>
            <a:ext cx="7620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__________ is a work arrangement in which employees work away from a company’s standard workplace and often communicate with the office through the computer.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791200" y="64008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427237" y="633834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32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5216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86324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telephoning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7098" y="31394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migration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87106" y="42062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teleporting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401564" y="47244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telecommuting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14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498937"/>
            <a:ext cx="7543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__________ is a work arrangement in which employees work away from a company’s standard workplace and often communicate with the office through the computer.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19800" y="64008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48274" y="633834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32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4290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9624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44958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483058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5216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401564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telephoning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401564" y="31394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migration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401822" y="42062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teleporting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401564" y="47244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telecommuting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15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4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54314"/>
            <a:ext cx="7086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__________ refers to the use of computers to assist with manufacturing processes such as fabrication and assembly.</a:t>
            </a:r>
            <a:endParaRPr lang="en-US" sz="20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943600" y="64008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38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86324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Computer-Aided Design (CAD)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86324" y="36880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Computer-Aided Manufacturing (CAM)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7356" y="42062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Computer Assisted Instruction (CAI)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87356" y="47396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Computer Simulation / Virtual Reality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15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54314"/>
            <a:ext cx="7086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__________ refers to the use of computers to assist with manufacturing processes such as fabrication and assembly.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19800" y="64008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463506" y="633834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38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86324" y="36880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Computer-Aided Manufacturing (CAM)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6848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Computer-Aided Design (CAD)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87106" y="42062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Computer Assisted Instruction (CAI)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86324" y="47396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Computer Simulation / Virtual Reality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15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54314"/>
            <a:ext cx="7086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__________ refers to the use of computers to assist with manufacturing processes such as fabrication and assembly.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553200" y="64008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83280" y="633834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38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44958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6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376503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084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Computer-Aided Manufacturing (CAM)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084" y="31394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Computer-Aided Design (CAD)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71342" y="42062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Computer Assisted Instruction (CAI)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71084" y="47548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Computer Simulation / Virtual Reality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16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4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609600" y="1654314"/>
            <a:ext cx="7696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A/n _____________ system is a set of programs that coordinates all the activities among computer hardware devices.</a:t>
            </a:r>
            <a:endParaRPr lang="en-US" sz="20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19800" y="64008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15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86324" y="314047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parallel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86324" y="365176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scalar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7356" y="42006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divergent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87356" y="471882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operating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16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41248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172200" y="6400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459480" y="633834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15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86324" y="365202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scalar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6848" y="31394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parallel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87356" y="42006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divergent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86324" y="471882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operating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hlinkClick r:id="rId2" action="ppaction://hlinksldjump"/>
          </p:cNvPr>
          <p:cNvSpPr txBox="1"/>
          <p:nvPr/>
        </p:nvSpPr>
        <p:spPr>
          <a:xfrm>
            <a:off x="609600" y="1654314"/>
            <a:ext cx="7696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A/n _____________ system is a set of programs that coordinates all the activities among computer hardware devices.</a:t>
            </a:r>
            <a:endParaRPr lang="en-US" sz="2000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2321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41248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9" name="Content Placeholder 2">
            <a:hlinkClick r:id="rId3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730514"/>
            <a:ext cx="7543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A __________ is a person that requires the capabilities of a powerful desktop computer, called a workstation.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400800" y="64008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169920" y="633834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31-33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Content Placeholder 2">
            <a:hlinkClick r:id="rId3" action="ppaction://hlinksldjump"/>
          </p:cNvPr>
          <p:cNvSpPr txBox="1">
            <a:spLocks/>
          </p:cNvSpPr>
          <p:nvPr/>
        </p:nvSpPr>
        <p:spPr>
          <a:xfrm>
            <a:off x="1371600" y="39624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3759558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42360"/>
            <a:ext cx="2133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power user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295400" y="3109210"/>
            <a:ext cx="411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 </a:t>
            </a:r>
            <a:r>
              <a:rPr lang="en-US" sz="2400" b="1" dirty="0" smtClean="0"/>
              <a:t>home user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71600" y="417576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enterprise user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71600" y="47396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mobile user</a:t>
            </a:r>
            <a:endParaRPr lang="en-US" sz="2400" b="1" dirty="0"/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32" name="Action Button: Back or Previous 31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16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38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72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19800" y="64008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69790" y="633834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15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34290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39624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480060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86324" y="36576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scalar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6574" y="31394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parallel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86832" y="42062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divergent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71084" y="47396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operating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1" name="Action Button: Forward or Next 40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2" name="Action Button: Back or Previous 41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609600" y="1653123"/>
            <a:ext cx="7696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A/n _____________ system is a set of programs that coordinates all the activities among computer hardware devices.</a:t>
            </a:r>
            <a:endParaRPr lang="en-US" sz="2000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17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4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447800"/>
            <a:ext cx="762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__________, is someone who develops software or writes the instructions that direct the computer to process data into information.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867400" y="6400800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18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084" y="315443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researcher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86074" y="366675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programmer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7106" y="421565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designer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402596" y="47340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manager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17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447800"/>
            <a:ext cx="762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__________, is someone who develops software or writes the instructions that direct the computer to process data into information.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172200" y="6400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444253" y="633834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18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86324" y="36672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programmer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8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researcher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87356" y="42214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designer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401830" y="473939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manager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17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447800"/>
            <a:ext cx="7696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__________, is someone who develops software or writes the instructions that direct the computer to process data into information.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867400" y="6400800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46761" y="633834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18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376503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86324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programmer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334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researcher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86832" y="421641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designer</a:t>
            </a:r>
            <a:endParaRPr lang="en-US" sz="2400" b="1" dirty="0"/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401564" y="473509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manager</a:t>
            </a:r>
            <a:endParaRPr lang="en-US" sz="2400" b="1" dirty="0"/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18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4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54314"/>
            <a:ext cx="7543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A/n __________ is any hardware component that allows you to enter data and instructions into a computer.</a:t>
            </a:r>
            <a:endParaRPr lang="en-US" sz="20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715000" y="6400800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6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86324" y="315571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driver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86324" y="366700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multi-media device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7356" y="418542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output device</a:t>
            </a:r>
            <a:endParaRPr lang="en-US" sz="2400" b="1" dirty="0"/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2116" y="471882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input device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18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54314"/>
            <a:ext cx="7543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A/n __________ is any hardware component that allows you to enter data and instructions into a computer.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943600" y="64008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489960" y="633834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6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86324" y="366701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multi-media device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6848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driver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87356" y="418542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output device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71600" y="47244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input device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18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54314"/>
            <a:ext cx="7543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A/n __________ is any hardware component that allows you to enter data and instructions into a computer.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172200" y="6400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98270" y="633834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6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400800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483183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86324" y="36672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multi-media device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6574" y="31496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driver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71592" y="418593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output device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71084" y="471985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input device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19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4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4" action="ppaction://hlinksldjump" highlightClick="1"/>
          </p:cNvPr>
          <p:cNvSpPr/>
          <p:nvPr/>
        </p:nvSpPr>
        <p:spPr>
          <a:xfrm>
            <a:off x="838200" y="3200400"/>
            <a:ext cx="457200" cy="420624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4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54314"/>
            <a:ext cx="7543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The main chip on the motherboard that interprets and carries out the basic instructions that operate the computer is the __________.</a:t>
            </a:r>
            <a:endParaRPr lang="en-US" sz="20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248400" y="64008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7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40080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/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084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Read Only Memory (ROM)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084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Random Access Memory (RAM)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7356" y="42214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Central processing unit (CPU)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2116" y="47396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Arithmetic and Logic Unit (ALU)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19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54314"/>
            <a:ext cx="762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The main chip on the motherboard that interprets and carries out the basic instructions that operate the computer is the __________.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248400" y="64008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475470" y="633834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7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084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Random Access Memory (RAM)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8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Read Only Memory (ROM)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86840" y="42214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Central processing unit (CPU)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71084" y="47396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Arithmetic and Logic Unit (ALU)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19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54314"/>
            <a:ext cx="7543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The main chip on the motherboard that interprets and carries out the basic instructions that operate the computer is the __________.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172200" y="6400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401546" y="633834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7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9624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429843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084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Random Access Memory (RAM)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334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Read Only Memory (ROM)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86832" y="421641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Central processing unit (CPU)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71084" y="47345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Arithmetic and Logic Unit (ALU)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2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4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730514"/>
            <a:ext cx="7543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A __________  computer resembles a letter-sized slate that allows you to write or draw on the screen using a digital pen.</a:t>
            </a:r>
            <a:endParaRPr lang="en-US" sz="20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248400" y="64008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21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334" y="315571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mobile</a:t>
            </a:r>
            <a:endParaRPr lang="en-US" sz="2400" b="1" dirty="0"/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850" y="365735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notebook</a:t>
            </a:r>
            <a:endParaRPr lang="en-US" sz="2400" b="1" dirty="0"/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6840" y="420041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tablet</a:t>
            </a:r>
            <a:endParaRPr lang="en-US" sz="2400" b="1" dirty="0"/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73939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desktop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20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4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685800" y="1654314"/>
            <a:ext cx="7696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A __________ is a device that allows users to take pictures and store them digitally instead of on traditional film.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96000" y="64008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23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685800" y="283464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084" y="365176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digital camera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7356" y="41910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fax machine</a:t>
            </a:r>
            <a:endParaRPr lang="en-US" sz="2400" b="1" dirty="0"/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87356" y="471882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flat bed scanner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084" y="314047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game console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20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553200" y="64008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458230" y="633834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23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084" y="365202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digital camera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8" y="31394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game console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87356" y="41910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fax machine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86324" y="47244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flat bed scanner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685800" y="283464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hlinkClick r:id="rId2" action="ppaction://hlinksldjump"/>
          </p:cNvPr>
          <p:cNvSpPr txBox="1"/>
          <p:nvPr/>
        </p:nvSpPr>
        <p:spPr>
          <a:xfrm>
            <a:off x="685800" y="1654314"/>
            <a:ext cx="7696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A __________ is a device that allows users to take pictures and store them digitally instead of on traditional film.</a:t>
            </a:r>
            <a:endParaRPr lang="en-US" sz="2000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20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553200" y="64008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633834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23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4290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44958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2192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376503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600" y="365202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digital camera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394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game console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86840" y="418593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fax machine</a:t>
            </a:r>
            <a:endParaRPr lang="en-US" sz="2400" b="1" dirty="0"/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86840" y="471985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flat bed scanner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685800" y="283464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</a:t>
            </a:r>
            <a:r>
              <a:rPr lang="en-US" b="1" smtClean="0"/>
              <a:t>The Answer Key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685800" y="1654314"/>
            <a:ext cx="7696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A __________ is a device that allows users to take pictures and store them digitally instead of on traditional film.</a:t>
            </a:r>
            <a:endParaRPr lang="en-US" sz="2000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-15498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30250" y="685800"/>
            <a:ext cx="5715000" cy="990600"/>
          </a:xfrm>
        </p:spPr>
        <p:txBody>
          <a:bodyPr>
            <a:normAutofit fontScale="90000"/>
          </a:bodyPr>
          <a:lstStyle/>
          <a:p>
            <a:r>
              <a:rPr lang="en-US" sz="4000" b="1" i="1" dirty="0" smtClean="0">
                <a:hlinkClick r:id="rId3" action="ppaction://hlinksldjump"/>
              </a:rPr>
              <a:t/>
            </a:r>
            <a:br>
              <a:rPr lang="en-US" sz="4000" b="1" i="1" dirty="0" smtClean="0">
                <a:hlinkClick r:id="rId3" action="ppaction://hlinksldjump"/>
              </a:rPr>
            </a:br>
            <a:r>
              <a:rPr lang="en-US" sz="4000" b="1" i="1" dirty="0" smtClean="0">
                <a:hlinkClick r:id="rId3" action="ppaction://hlinksldjump"/>
              </a:rPr>
              <a:t/>
            </a:r>
            <a:br>
              <a:rPr lang="en-US" sz="4000" b="1" i="1" dirty="0" smtClean="0">
                <a:hlinkClick r:id="rId3" action="ppaction://hlinksldjump"/>
              </a:rPr>
            </a:br>
            <a:r>
              <a:rPr lang="en-US" sz="2700" b="1" i="1" smtClean="0"/>
              <a:t>Answer Key</a:t>
            </a:r>
            <a:r>
              <a:rPr lang="en-US" sz="2700" b="1" i="1" dirty="0" smtClean="0"/>
              <a:t/>
            </a:r>
            <a:br>
              <a:rPr lang="en-US" sz="2700" b="1" i="1" dirty="0" smtClean="0"/>
            </a:br>
            <a:r>
              <a:rPr lang="en-US" sz="2700" b="1" dirty="0" smtClean="0"/>
              <a:t> </a:t>
            </a:r>
            <a:r>
              <a:rPr lang="en-US" sz="2700" b="1" i="1" dirty="0" smtClean="0"/>
              <a:t>Introduction to Computers </a:t>
            </a:r>
            <a:r>
              <a:rPr lang="en-US" sz="2700" dirty="0" smtClean="0">
                <a:hlinkClick r:id="rId3" action="ppaction://hlinksldjump"/>
              </a:rPr>
              <a:t/>
            </a:r>
            <a:br>
              <a:rPr lang="en-US" sz="2700" dirty="0" smtClean="0">
                <a:hlinkClick r:id="rId3" action="ppaction://hlinksldjump"/>
              </a:rPr>
            </a:br>
            <a:r>
              <a:rPr lang="en-US" dirty="0" smtClean="0">
                <a:hlinkClick r:id="rId3" action="ppaction://hlinksldjump"/>
              </a:rPr>
              <a:t/>
            </a:r>
            <a:br>
              <a:rPr lang="en-US" dirty="0" smtClean="0">
                <a:hlinkClick r:id="rId3" action="ppaction://hlinksldjump"/>
              </a:rPr>
            </a:br>
            <a:endParaRPr lang="en-US" dirty="0">
              <a:hlinkClick r:id="rId3" action="ppaction://hlinksldjump"/>
            </a:endParaRPr>
          </a:p>
        </p:txBody>
      </p:sp>
      <p:sp>
        <p:nvSpPr>
          <p:cNvPr id="6" name="TextBox 5">
            <a:hlinkClick r:id="rId2" action="ppaction://hlinksldjump"/>
          </p:cNvPr>
          <p:cNvSpPr txBox="1"/>
          <p:nvPr/>
        </p:nvSpPr>
        <p:spPr>
          <a:xfrm>
            <a:off x="1295400" y="1828800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Q1 = B</a:t>
            </a:r>
            <a:endParaRPr lang="en-US" sz="2400" b="1" dirty="0">
              <a:latin typeface="+mj-lt"/>
            </a:endParaRPr>
          </a:p>
        </p:txBody>
      </p:sp>
      <p:sp>
        <p:nvSpPr>
          <p:cNvPr id="10" name="TextBox 9">
            <a:hlinkClick r:id="rId2" action="ppaction://hlinksldjump"/>
          </p:cNvPr>
          <p:cNvSpPr txBox="1"/>
          <p:nvPr/>
        </p:nvSpPr>
        <p:spPr>
          <a:xfrm>
            <a:off x="6492240" y="64008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</a:t>
            </a:r>
            <a:endParaRPr lang="en-US" b="1" dirty="0"/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16" name="Action Button: Forward or Next 15">
            <a:hlinkClick r:id="rId4" action="ppaction://hlinksldjump" highlightClick="1"/>
          </p:cNvPr>
          <p:cNvSpPr/>
          <p:nvPr/>
        </p:nvSpPr>
        <p:spPr>
          <a:xfrm>
            <a:off x="914400" y="19050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ction Button: Forward or Next 16">
            <a:hlinkClick r:id="rId5" action="ppaction://hlinksldjump" highlightClick="1"/>
          </p:cNvPr>
          <p:cNvSpPr/>
          <p:nvPr/>
        </p:nvSpPr>
        <p:spPr>
          <a:xfrm>
            <a:off x="914400" y="2393196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Action Button: Forward or Next 17">
            <a:hlinkClick r:id="rId6" action="ppaction://hlinksldjump" highlightClick="1"/>
          </p:cNvPr>
          <p:cNvSpPr/>
          <p:nvPr/>
        </p:nvSpPr>
        <p:spPr>
          <a:xfrm>
            <a:off x="914400" y="2864604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ction Button: Forward or Next 18">
            <a:hlinkClick r:id="rId7" action="ppaction://hlinksldjump" highlightClick="1"/>
          </p:cNvPr>
          <p:cNvSpPr/>
          <p:nvPr/>
        </p:nvSpPr>
        <p:spPr>
          <a:xfrm>
            <a:off x="914400" y="3337302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Action Button: Forward or Next 19">
            <a:hlinkClick r:id="rId8" action="ppaction://hlinksldjump" highlightClick="1"/>
          </p:cNvPr>
          <p:cNvSpPr/>
          <p:nvPr/>
        </p:nvSpPr>
        <p:spPr>
          <a:xfrm>
            <a:off x="914400" y="3825498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Action Button: Forward or Next 20">
            <a:hlinkClick r:id="rId9" action="ppaction://hlinksldjump" highlightClick="1"/>
          </p:cNvPr>
          <p:cNvSpPr/>
          <p:nvPr/>
        </p:nvSpPr>
        <p:spPr>
          <a:xfrm>
            <a:off x="3352800" y="1901952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Action Button: Forward or Next 21">
            <a:hlinkClick r:id="rId10" action="ppaction://hlinksldjump" highlightClick="1"/>
          </p:cNvPr>
          <p:cNvSpPr/>
          <p:nvPr/>
        </p:nvSpPr>
        <p:spPr>
          <a:xfrm>
            <a:off x="6096000" y="1889252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Action Button: Forward or Next 22">
            <a:hlinkClick r:id="rId11" action="ppaction://hlinksldjump" highlightClick="1"/>
          </p:cNvPr>
          <p:cNvSpPr/>
          <p:nvPr/>
        </p:nvSpPr>
        <p:spPr>
          <a:xfrm>
            <a:off x="6096000" y="32766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Action Button: Forward or Next 23">
            <a:hlinkClick r:id="rId12" action="ppaction://hlinksldjump" highlightClick="1"/>
          </p:cNvPr>
          <p:cNvSpPr/>
          <p:nvPr/>
        </p:nvSpPr>
        <p:spPr>
          <a:xfrm>
            <a:off x="6096000" y="23622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Action Button: Forward or Next 24">
            <a:hlinkClick r:id="rId13" action="ppaction://hlinksldjump" highlightClick="1"/>
          </p:cNvPr>
          <p:cNvSpPr/>
          <p:nvPr/>
        </p:nvSpPr>
        <p:spPr>
          <a:xfrm>
            <a:off x="6096000" y="2819400"/>
            <a:ext cx="381000" cy="39649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hlinkClick r:id="rId2" action="ppaction://hlinksldjump"/>
          </p:cNvPr>
          <p:cNvSpPr txBox="1"/>
          <p:nvPr/>
        </p:nvSpPr>
        <p:spPr>
          <a:xfrm>
            <a:off x="1295400" y="2326739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Q2 = C</a:t>
            </a:r>
            <a:endParaRPr lang="en-US" sz="2400" b="1" dirty="0">
              <a:latin typeface="+mj-lt"/>
            </a:endParaRPr>
          </a:p>
        </p:txBody>
      </p:sp>
      <p:sp>
        <p:nvSpPr>
          <p:cNvPr id="27" name="TextBox 26">
            <a:hlinkClick r:id="rId2" action="ppaction://hlinksldjump"/>
          </p:cNvPr>
          <p:cNvSpPr txBox="1"/>
          <p:nvPr/>
        </p:nvSpPr>
        <p:spPr>
          <a:xfrm>
            <a:off x="1295400" y="2799437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Q3 = D</a:t>
            </a:r>
            <a:endParaRPr lang="en-US" sz="2400" b="1" dirty="0">
              <a:latin typeface="+mj-lt"/>
            </a:endParaRPr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1295400" y="3276600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Q4 = A</a:t>
            </a:r>
            <a:endParaRPr lang="en-US" sz="2400" b="1" dirty="0">
              <a:latin typeface="+mj-lt"/>
            </a:endParaRP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295400" y="3733800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Q5 = C</a:t>
            </a:r>
            <a:endParaRPr lang="en-US" sz="2400" b="1" dirty="0">
              <a:latin typeface="+mj-lt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3810000" y="18288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Q8   = D</a:t>
            </a:r>
            <a:endParaRPr lang="en-US" sz="2400" b="1" dirty="0">
              <a:latin typeface="+mj-lt"/>
            </a:endParaRPr>
          </a:p>
        </p:txBody>
      </p:sp>
      <p:sp>
        <p:nvSpPr>
          <p:cNvPr id="31" name="Action Button: Forward or Next 30">
            <a:hlinkClick r:id="rId14" action="ppaction://hlinksldjump" highlightClick="1"/>
          </p:cNvPr>
          <p:cNvSpPr/>
          <p:nvPr/>
        </p:nvSpPr>
        <p:spPr>
          <a:xfrm>
            <a:off x="914400" y="4312404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295400" y="4247237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Q6 = D</a:t>
            </a:r>
            <a:endParaRPr lang="en-US" sz="2400" b="1" dirty="0">
              <a:latin typeface="+mj-lt"/>
            </a:endParaRPr>
          </a:p>
        </p:txBody>
      </p:sp>
      <p:sp>
        <p:nvSpPr>
          <p:cNvPr id="33" name="Action Button: Forward or Next 32">
            <a:hlinkClick r:id="rId15" action="ppaction://hlinksldjump" highlightClick="1"/>
          </p:cNvPr>
          <p:cNvSpPr/>
          <p:nvPr/>
        </p:nvSpPr>
        <p:spPr>
          <a:xfrm>
            <a:off x="914400" y="4816098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295400" y="4765139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Q7 </a:t>
            </a:r>
            <a:r>
              <a:rPr lang="en-US" sz="2400" b="1" smtClean="0">
                <a:latin typeface="+mj-lt"/>
              </a:rPr>
              <a:t>= B</a:t>
            </a:r>
            <a:endParaRPr lang="en-US" sz="2400" b="1" dirty="0">
              <a:latin typeface="+mj-lt"/>
            </a:endParaRPr>
          </a:p>
        </p:txBody>
      </p:sp>
      <p:sp>
        <p:nvSpPr>
          <p:cNvPr id="35" name="Action Button: Forward or Next 34">
            <a:hlinkClick r:id="rId16" action="ppaction://hlinksldjump" highlightClick="1"/>
          </p:cNvPr>
          <p:cNvSpPr/>
          <p:nvPr/>
        </p:nvSpPr>
        <p:spPr>
          <a:xfrm>
            <a:off x="3352800" y="2377698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Action Button: Forward or Next 35">
            <a:hlinkClick r:id="rId17" action="ppaction://hlinksldjump" highlightClick="1"/>
          </p:cNvPr>
          <p:cNvSpPr/>
          <p:nvPr/>
        </p:nvSpPr>
        <p:spPr>
          <a:xfrm>
            <a:off x="3352800" y="2850396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Action Button: Forward or Next 36">
            <a:hlinkClick r:id="rId18" action="ppaction://hlinksldjump" highlightClick="1"/>
          </p:cNvPr>
          <p:cNvSpPr/>
          <p:nvPr/>
        </p:nvSpPr>
        <p:spPr>
          <a:xfrm>
            <a:off x="3352800" y="3309104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Action Button: Forward or Next 37">
            <a:hlinkClick r:id="rId19" action="ppaction://hlinksldjump" highlightClick="1"/>
          </p:cNvPr>
          <p:cNvSpPr/>
          <p:nvPr/>
        </p:nvSpPr>
        <p:spPr>
          <a:xfrm>
            <a:off x="3352800" y="37973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Action Button: Forward or Next 38">
            <a:hlinkClick r:id="rId20" action="ppaction://hlinksldjump" highlightClick="1"/>
          </p:cNvPr>
          <p:cNvSpPr/>
          <p:nvPr/>
        </p:nvSpPr>
        <p:spPr>
          <a:xfrm>
            <a:off x="3352800" y="4298196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Action Button: Forward or Next 39">
            <a:hlinkClick r:id="rId21" action="ppaction://hlinksldjump" highlightClick="1"/>
          </p:cNvPr>
          <p:cNvSpPr/>
          <p:nvPr/>
        </p:nvSpPr>
        <p:spPr>
          <a:xfrm>
            <a:off x="3352800" y="4785102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Action Button: Forward or Next 40">
            <a:hlinkClick r:id="rId22" action="ppaction://hlinksldjump" highlightClick="1"/>
          </p:cNvPr>
          <p:cNvSpPr/>
          <p:nvPr/>
        </p:nvSpPr>
        <p:spPr>
          <a:xfrm>
            <a:off x="6096000" y="3749298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Action Button: Forward or Next 41">
            <a:hlinkClick r:id="rId23" action="ppaction://hlinksldjump" highlightClick="1"/>
          </p:cNvPr>
          <p:cNvSpPr/>
          <p:nvPr/>
        </p:nvSpPr>
        <p:spPr>
          <a:xfrm>
            <a:off x="6096000" y="4220706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hlinkClick r:id="rId2" action="ppaction://hlinksldjump"/>
          </p:cNvPr>
          <p:cNvSpPr txBox="1"/>
          <p:nvPr/>
        </p:nvSpPr>
        <p:spPr>
          <a:xfrm>
            <a:off x="3810000" y="2311241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Q9   = C</a:t>
            </a:r>
            <a:endParaRPr lang="en-US" sz="2400" b="1" dirty="0">
              <a:latin typeface="+mj-lt"/>
            </a:endParaRPr>
          </a:p>
        </p:txBody>
      </p:sp>
      <p:sp>
        <p:nvSpPr>
          <p:cNvPr id="44" name="TextBox 43">
            <a:hlinkClick r:id="rId2" action="ppaction://hlinksldjump"/>
          </p:cNvPr>
          <p:cNvSpPr txBox="1"/>
          <p:nvPr/>
        </p:nvSpPr>
        <p:spPr>
          <a:xfrm>
            <a:off x="3810000" y="2783939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Q10 = B</a:t>
            </a:r>
            <a:endParaRPr lang="en-US" sz="2400" b="1" dirty="0">
              <a:latin typeface="+mj-lt"/>
            </a:endParaRPr>
          </a:p>
        </p:txBody>
      </p:sp>
      <p:sp>
        <p:nvSpPr>
          <p:cNvPr id="45" name="TextBox 44">
            <a:hlinkClick r:id="rId2" action="ppaction://hlinksldjump"/>
          </p:cNvPr>
          <p:cNvSpPr txBox="1"/>
          <p:nvPr/>
        </p:nvSpPr>
        <p:spPr>
          <a:xfrm>
            <a:off x="3810000" y="3256637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Q11 = A</a:t>
            </a:r>
            <a:endParaRPr lang="en-US" sz="2400" b="1" dirty="0">
              <a:latin typeface="+mj-lt"/>
            </a:endParaRPr>
          </a:p>
        </p:txBody>
      </p:sp>
      <p:sp>
        <p:nvSpPr>
          <p:cNvPr id="46" name="TextBox 45">
            <a:hlinkClick r:id="rId2" action="ppaction://hlinksldjump"/>
          </p:cNvPr>
          <p:cNvSpPr txBox="1"/>
          <p:nvPr/>
        </p:nvSpPr>
        <p:spPr>
          <a:xfrm>
            <a:off x="3810000" y="37338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Q12 = D</a:t>
            </a:r>
            <a:endParaRPr lang="en-US" sz="2400" b="1" dirty="0">
              <a:latin typeface="+mj-lt"/>
            </a:endParaRPr>
          </a:p>
        </p:txBody>
      </p:sp>
      <p:sp>
        <p:nvSpPr>
          <p:cNvPr id="47" name="TextBox 46">
            <a:hlinkClick r:id="rId2" action="ppaction://hlinksldjump"/>
          </p:cNvPr>
          <p:cNvSpPr txBox="1"/>
          <p:nvPr/>
        </p:nvSpPr>
        <p:spPr>
          <a:xfrm>
            <a:off x="3810000" y="4247237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Q13 = C</a:t>
            </a:r>
            <a:endParaRPr lang="en-US" sz="2400" b="1" dirty="0">
              <a:latin typeface="+mj-lt"/>
            </a:endParaRPr>
          </a:p>
        </p:txBody>
      </p:sp>
      <p:sp>
        <p:nvSpPr>
          <p:cNvPr id="48" name="TextBox 47">
            <a:hlinkClick r:id="rId2" action="ppaction://hlinksldjump"/>
          </p:cNvPr>
          <p:cNvSpPr txBox="1"/>
          <p:nvPr/>
        </p:nvSpPr>
        <p:spPr>
          <a:xfrm>
            <a:off x="3810000" y="4719935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Q14 = D</a:t>
            </a:r>
            <a:endParaRPr lang="en-US" sz="2400" b="1" dirty="0">
              <a:latin typeface="+mj-lt"/>
            </a:endParaRPr>
          </a:p>
        </p:txBody>
      </p:sp>
      <p:sp>
        <p:nvSpPr>
          <p:cNvPr id="49" name="TextBox 48">
            <a:hlinkClick r:id="rId2" action="ppaction://hlinksldjump"/>
          </p:cNvPr>
          <p:cNvSpPr txBox="1"/>
          <p:nvPr/>
        </p:nvSpPr>
        <p:spPr>
          <a:xfrm>
            <a:off x="6477000" y="1808837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Q15 = B</a:t>
            </a:r>
            <a:endParaRPr lang="en-US" sz="2400" b="1" dirty="0">
              <a:latin typeface="+mj-lt"/>
            </a:endParaRPr>
          </a:p>
        </p:txBody>
      </p:sp>
      <p:sp>
        <p:nvSpPr>
          <p:cNvPr id="50" name="TextBox 49">
            <a:hlinkClick r:id="rId2" action="ppaction://hlinksldjump"/>
          </p:cNvPr>
          <p:cNvSpPr txBox="1"/>
          <p:nvPr/>
        </p:nvSpPr>
        <p:spPr>
          <a:xfrm>
            <a:off x="6477000" y="2297033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Q16 = D</a:t>
            </a:r>
            <a:endParaRPr lang="en-US" sz="2400" b="1" dirty="0">
              <a:latin typeface="+mj-lt"/>
            </a:endParaRPr>
          </a:p>
        </p:txBody>
      </p:sp>
      <p:sp>
        <p:nvSpPr>
          <p:cNvPr id="51" name="TextBox 50">
            <a:hlinkClick r:id="rId2" action="ppaction://hlinksldjump"/>
          </p:cNvPr>
          <p:cNvSpPr txBox="1"/>
          <p:nvPr/>
        </p:nvSpPr>
        <p:spPr>
          <a:xfrm>
            <a:off x="6477000" y="2754233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Q17 = B</a:t>
            </a:r>
            <a:endParaRPr lang="en-US" sz="2400" b="1" dirty="0">
              <a:latin typeface="+mj-lt"/>
            </a:endParaRPr>
          </a:p>
        </p:txBody>
      </p:sp>
      <p:sp>
        <p:nvSpPr>
          <p:cNvPr id="52" name="TextBox 51">
            <a:hlinkClick r:id="rId2" action="ppaction://hlinksldjump"/>
          </p:cNvPr>
          <p:cNvSpPr txBox="1"/>
          <p:nvPr/>
        </p:nvSpPr>
        <p:spPr>
          <a:xfrm>
            <a:off x="6477000" y="3195419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Q18 = D</a:t>
            </a:r>
            <a:endParaRPr lang="en-US" sz="2400" b="1" dirty="0">
              <a:latin typeface="+mj-lt"/>
            </a:endParaRPr>
          </a:p>
        </p:txBody>
      </p:sp>
      <p:sp>
        <p:nvSpPr>
          <p:cNvPr id="53" name="TextBox 52">
            <a:hlinkClick r:id="rId2" action="ppaction://hlinksldjump"/>
          </p:cNvPr>
          <p:cNvSpPr txBox="1"/>
          <p:nvPr/>
        </p:nvSpPr>
        <p:spPr>
          <a:xfrm>
            <a:off x="6477000" y="3698339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Q19 = C</a:t>
            </a:r>
            <a:endParaRPr lang="en-US" sz="2400" b="1" dirty="0">
              <a:latin typeface="+mj-lt"/>
            </a:endParaRPr>
          </a:p>
        </p:txBody>
      </p:sp>
      <p:sp>
        <p:nvSpPr>
          <p:cNvPr id="54" name="TextBox 53">
            <a:hlinkClick r:id="rId2" action="ppaction://hlinksldjump"/>
          </p:cNvPr>
          <p:cNvSpPr txBox="1"/>
          <p:nvPr/>
        </p:nvSpPr>
        <p:spPr>
          <a:xfrm>
            <a:off x="6477000" y="4156055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Q20 = B</a:t>
            </a:r>
            <a:endParaRPr lang="en-US" sz="2400" b="1" dirty="0">
              <a:latin typeface="+mj-lt"/>
            </a:endParaRPr>
          </a:p>
        </p:txBody>
      </p:sp>
      <p:cxnSp>
        <p:nvCxnSpPr>
          <p:cNvPr id="59" name="Straight Connector 58">
            <a:hlinkClick r:id="rId2" action="ppaction://hlinksldjump"/>
          </p:cNvPr>
          <p:cNvCxnSpPr/>
          <p:nvPr/>
        </p:nvCxnSpPr>
        <p:spPr>
          <a:xfrm>
            <a:off x="838200" y="1600200"/>
            <a:ext cx="73914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Action Button: Back or Previous 54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Action Button: Home 55">
            <a:hlinkClick r:id="rId3" action="ppaction://hlinksldjump" highlightClick="1"/>
          </p:cNvPr>
          <p:cNvSpPr/>
          <p:nvPr/>
        </p:nvSpPr>
        <p:spPr>
          <a:xfrm>
            <a:off x="228600" y="53340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400" b="1" dirty="0"/>
          </a:p>
        </p:txBody>
      </p:sp>
      <p:sp>
        <p:nvSpPr>
          <p:cNvPr id="57" name="TextBox 56">
            <a:hlinkClick r:id="rId2" action="ppaction://hlinksldjump"/>
          </p:cNvPr>
          <p:cNvSpPr txBox="1"/>
          <p:nvPr/>
        </p:nvSpPr>
        <p:spPr>
          <a:xfrm>
            <a:off x="762000" y="5334000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58" name="TextBox 13">
            <a:hlinkClick r:id="rId3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b="1" dirty="0" smtClean="0"/>
              <a:t>End Show</a:t>
            </a:r>
          </a:p>
        </p:txBody>
      </p:sp>
      <p:sp>
        <p:nvSpPr>
          <p:cNvPr id="60" name="Action Button: End 59">
            <a:hlinkClick r:id="" action="ppaction://hlinkshowjump?jump=endshow" highlightClick="1"/>
          </p:cNvPr>
          <p:cNvSpPr/>
          <p:nvPr/>
        </p:nvSpPr>
        <p:spPr>
          <a:xfrm>
            <a:off x="258306" y="5943600"/>
            <a:ext cx="533400" cy="457200"/>
          </a:xfrm>
          <a:prstGeom prst="actionButtonEn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2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730514"/>
            <a:ext cx="7467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A __________  computer resembles a letter-sized slate that allows you to write or draw on the screen using a digital pen.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248400" y="64008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464276" y="633834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21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400800"/>
            <a:ext cx="6858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576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notebook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5443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mobile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87106" y="42062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tablet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71600" y="47396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desktop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0" name="Action Button: Back or Previous 29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2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730514"/>
            <a:ext cx="7467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A __________  computer resembles a letter-sized slate that allows you to write or draw on the screen using a digital pen.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96000" y="64008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633834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21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4290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4279005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334" y="36576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notebook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334" y="315493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mobile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86582" y="42062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tablet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71334" y="473459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desktop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33" name="Action Button: Back or Previous 32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3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4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4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4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31520" y="1730514"/>
            <a:ext cx="762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A __________ is the fastest, most powerful computer and the most expensive.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96000" y="64008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25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2350" y="4755482"/>
            <a:ext cx="68580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00" b="1" dirty="0" smtClean="0"/>
              <a:t>supercomputer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86840" y="3187521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laptop</a:t>
            </a:r>
            <a:endParaRPr lang="en-US" sz="2400" b="1" dirty="0"/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850" y="421691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mainframe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401830" y="3690847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server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5609</TotalTime>
  <Words>3707</Words>
  <Application>Microsoft Office PowerPoint</Application>
  <PresentationFormat>On-screen Show (4:3)</PresentationFormat>
  <Paragraphs>1522</Paragraphs>
  <Slides>63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63</vt:i4>
      </vt:variant>
    </vt:vector>
  </HeadingPairs>
  <TitlesOfParts>
    <vt:vector size="64" baseType="lpstr">
      <vt:lpstr>Office Theme</vt:lpstr>
      <vt:lpstr>Slide 1</vt:lpstr>
      <vt:lpstr>Multiple Choice Main Menu Introduction to Computers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  Answer Key  Introduction to Computers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Ten Question Quiz</dc:title>
  <dc:creator>Jack</dc:creator>
  <cp:lastModifiedBy>Jack</cp:lastModifiedBy>
  <cp:revision>599</cp:revision>
  <dcterms:created xsi:type="dcterms:W3CDTF">2008-05-20T16:40:50Z</dcterms:created>
  <dcterms:modified xsi:type="dcterms:W3CDTF">2009-02-26T06:10:00Z</dcterms:modified>
</cp:coreProperties>
</file>