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65"/>
  </p:notesMasterIdLst>
  <p:sldIdLst>
    <p:sldId id="572" r:id="rId2"/>
    <p:sldId id="571" r:id="rId3"/>
    <p:sldId id="462" r:id="rId4"/>
    <p:sldId id="463" r:id="rId5"/>
    <p:sldId id="464" r:id="rId6"/>
    <p:sldId id="467" r:id="rId7"/>
    <p:sldId id="468" r:id="rId8"/>
    <p:sldId id="469" r:id="rId9"/>
    <p:sldId id="472" r:id="rId10"/>
    <p:sldId id="473" r:id="rId11"/>
    <p:sldId id="474" r:id="rId12"/>
    <p:sldId id="477" r:id="rId13"/>
    <p:sldId id="478" r:id="rId14"/>
    <p:sldId id="479" r:id="rId15"/>
    <p:sldId id="482" r:id="rId16"/>
    <p:sldId id="483" r:id="rId17"/>
    <p:sldId id="484" r:id="rId18"/>
    <p:sldId id="487" r:id="rId19"/>
    <p:sldId id="488" r:id="rId20"/>
    <p:sldId id="489" r:id="rId21"/>
    <p:sldId id="492" r:id="rId22"/>
    <p:sldId id="493" r:id="rId23"/>
    <p:sldId id="494" r:id="rId24"/>
    <p:sldId id="497" r:id="rId25"/>
    <p:sldId id="498" r:id="rId26"/>
    <p:sldId id="499" r:id="rId27"/>
    <p:sldId id="502" r:id="rId28"/>
    <p:sldId id="503" r:id="rId29"/>
    <p:sldId id="504" r:id="rId30"/>
    <p:sldId id="507" r:id="rId31"/>
    <p:sldId id="508" r:id="rId32"/>
    <p:sldId id="509" r:id="rId33"/>
    <p:sldId id="512" r:id="rId34"/>
    <p:sldId id="513" r:id="rId35"/>
    <p:sldId id="514" r:id="rId36"/>
    <p:sldId id="517" r:id="rId37"/>
    <p:sldId id="518" r:id="rId38"/>
    <p:sldId id="519" r:id="rId39"/>
    <p:sldId id="522" r:id="rId40"/>
    <p:sldId id="523" r:id="rId41"/>
    <p:sldId id="524" r:id="rId42"/>
    <p:sldId id="527" r:id="rId43"/>
    <p:sldId id="528" r:id="rId44"/>
    <p:sldId id="529" r:id="rId45"/>
    <p:sldId id="532" r:id="rId46"/>
    <p:sldId id="533" r:id="rId47"/>
    <p:sldId id="534" r:id="rId48"/>
    <p:sldId id="537" r:id="rId49"/>
    <p:sldId id="538" r:id="rId50"/>
    <p:sldId id="539" r:id="rId51"/>
    <p:sldId id="542" r:id="rId52"/>
    <p:sldId id="543" r:id="rId53"/>
    <p:sldId id="544" r:id="rId54"/>
    <p:sldId id="547" r:id="rId55"/>
    <p:sldId id="548" r:id="rId56"/>
    <p:sldId id="549" r:id="rId57"/>
    <p:sldId id="552" r:id="rId58"/>
    <p:sldId id="553" r:id="rId59"/>
    <p:sldId id="554" r:id="rId60"/>
    <p:sldId id="557" r:id="rId61"/>
    <p:sldId id="558" r:id="rId62"/>
    <p:sldId id="559" r:id="rId63"/>
    <p:sldId id="569" r:id="rId6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B37C"/>
    <a:srgbClr val="FEA8F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646" autoAdjust="0"/>
    <p:restoredTop sz="86444" autoAdjust="0"/>
  </p:normalViewPr>
  <p:slideViewPr>
    <p:cSldViewPr>
      <p:cViewPr varScale="1">
        <p:scale>
          <a:sx n="63" d="100"/>
          <a:sy n="63" d="100"/>
        </p:scale>
        <p:origin x="-47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94" y="79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83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A06CB2-F97F-4715-A9EC-15B3CF63E958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53E4C8-853C-4AB8-8DAE-413CDE0689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53E4C8-853C-4AB8-8DAE-413CDE06892F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53E4C8-853C-4AB8-8DAE-413CDE06892F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33EC9-17A1-49E5-A17A-EB88E64D7684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F70EED-6ADA-4797-9311-07BE232C0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7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slide" Target="slide20.xml"/><Relationship Id="rId4" Type="http://schemas.openxmlformats.org/officeDocument/2006/relationships/slide" Target="slide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13" Type="http://schemas.openxmlformats.org/officeDocument/2006/relationships/slide" Target="slide18.xml"/><Relationship Id="rId18" Type="http://schemas.openxmlformats.org/officeDocument/2006/relationships/slide" Target="slide36.xml"/><Relationship Id="rId3" Type="http://schemas.openxmlformats.org/officeDocument/2006/relationships/slide" Target="slide3.xml"/><Relationship Id="rId21" Type="http://schemas.openxmlformats.org/officeDocument/2006/relationships/slide" Target="slide57.xml"/><Relationship Id="rId7" Type="http://schemas.openxmlformats.org/officeDocument/2006/relationships/slide" Target="slide15.xml"/><Relationship Id="rId12" Type="http://schemas.openxmlformats.org/officeDocument/2006/relationships/slide" Target="slide51.xml"/><Relationship Id="rId17" Type="http://schemas.openxmlformats.org/officeDocument/2006/relationships/slide" Target="slide33.xml"/><Relationship Id="rId2" Type="http://schemas.openxmlformats.org/officeDocument/2006/relationships/slide" Target="slide2.xml"/><Relationship Id="rId16" Type="http://schemas.openxmlformats.org/officeDocument/2006/relationships/slide" Target="slide30.xml"/><Relationship Id="rId20" Type="http://schemas.openxmlformats.org/officeDocument/2006/relationships/slide" Target="slide4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2.xml"/><Relationship Id="rId11" Type="http://schemas.openxmlformats.org/officeDocument/2006/relationships/slide" Target="slide48.xml"/><Relationship Id="rId5" Type="http://schemas.openxmlformats.org/officeDocument/2006/relationships/slide" Target="slide9.xml"/><Relationship Id="rId15" Type="http://schemas.openxmlformats.org/officeDocument/2006/relationships/slide" Target="slide27.xml"/><Relationship Id="rId10" Type="http://schemas.openxmlformats.org/officeDocument/2006/relationships/slide" Target="slide54.xml"/><Relationship Id="rId19" Type="http://schemas.openxmlformats.org/officeDocument/2006/relationships/slide" Target="slide39.xml"/><Relationship Id="rId4" Type="http://schemas.openxmlformats.org/officeDocument/2006/relationships/slide" Target="slide6.xml"/><Relationship Id="rId9" Type="http://schemas.openxmlformats.org/officeDocument/2006/relationships/slide" Target="slide45.xml"/><Relationship Id="rId14" Type="http://schemas.openxmlformats.org/officeDocument/2006/relationships/slide" Target="slide21.xml"/><Relationship Id="rId22" Type="http://schemas.openxmlformats.org/officeDocument/2006/relationships/slide" Target="slide6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2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slide" Target="slide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2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2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slide" Target="slide2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7" Type="http://schemas.openxmlformats.org/officeDocument/2006/relationships/slide" Target="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slide" Target="slide4.xml"/><Relationship Id="rId5" Type="http://schemas.openxmlformats.org/officeDocument/2006/relationships/slide" Target="slide32.xml"/><Relationship Id="rId4" Type="http://schemas.openxmlformats.org/officeDocument/2006/relationships/slide" Target="slide3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slide" Target="slide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8.xml"/><Relationship Id="rId2" Type="http://schemas.openxmlformats.org/officeDocument/2006/relationships/slide" Target="slide3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7" Type="http://schemas.openxmlformats.org/officeDocument/2006/relationships/slide" Target="slide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slide" Target="slide41.xml"/><Relationship Id="rId4" Type="http://schemas.openxmlformats.org/officeDocument/2006/relationships/slide" Target="slide4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slide" Target="slide40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slide" Target="slide4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slide" Target="slide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slide" Target="slide4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4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44.xml"/><Relationship Id="rId2" Type="http://schemas.openxmlformats.org/officeDocument/2006/relationships/slide" Target="slide4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4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47.xml"/><Relationship Id="rId2" Type="http://schemas.openxmlformats.org/officeDocument/2006/relationships/slide" Target="slide4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7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slide" Target="slide4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49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slide" Target="slide49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slide" Target="slide50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53.xml"/><Relationship Id="rId2" Type="http://schemas.openxmlformats.org/officeDocument/2006/relationships/slide" Target="slide5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5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53.xml"/><Relationship Id="rId2" Type="http://schemas.openxmlformats.org/officeDocument/2006/relationships/slide" Target="slide5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slide" Target="slide5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55.xml"/><Relationship Id="rId2" Type="http://schemas.openxmlformats.org/officeDocument/2006/relationships/slide" Target="slide5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5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56.xml"/><Relationship Id="rId2" Type="http://schemas.openxmlformats.org/officeDocument/2006/relationships/slide" Target="slide5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55.xml"/><Relationship Id="rId2" Type="http://schemas.openxmlformats.org/officeDocument/2006/relationships/slide" Target="slide5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59.xml"/><Relationship Id="rId2" Type="http://schemas.openxmlformats.org/officeDocument/2006/relationships/slide" Target="slide5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58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" Target="slide59.xml"/><Relationship Id="rId2" Type="http://schemas.openxmlformats.org/officeDocument/2006/relationships/slide" Target="slide5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58.xml"/><Relationship Id="rId2" Type="http://schemas.openxmlformats.org/officeDocument/2006/relationships/slide" Target="slide5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8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" Target="slide61.xml"/><Relationship Id="rId2" Type="http://schemas.openxmlformats.org/officeDocument/2006/relationships/slide" Target="slide6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6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" Target="slide62.xml"/><Relationship Id="rId2" Type="http://schemas.openxmlformats.org/officeDocument/2006/relationships/slide" Target="slide6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" Target="slide61.xml"/><Relationship Id="rId2" Type="http://schemas.openxmlformats.org/officeDocument/2006/relationships/slide" Target="slide6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13" Type="http://schemas.openxmlformats.org/officeDocument/2006/relationships/slide" Target="slide51.xml"/><Relationship Id="rId18" Type="http://schemas.openxmlformats.org/officeDocument/2006/relationships/slide" Target="slide33.xml"/><Relationship Id="rId3" Type="http://schemas.openxmlformats.org/officeDocument/2006/relationships/slide" Target="slide2.xml"/><Relationship Id="rId21" Type="http://schemas.openxmlformats.org/officeDocument/2006/relationships/slide" Target="slide42.xml"/><Relationship Id="rId7" Type="http://schemas.openxmlformats.org/officeDocument/2006/relationships/slide" Target="slide12.xml"/><Relationship Id="rId12" Type="http://schemas.openxmlformats.org/officeDocument/2006/relationships/slide" Target="slide48.xml"/><Relationship Id="rId17" Type="http://schemas.openxmlformats.org/officeDocument/2006/relationships/slide" Target="slide30.xml"/><Relationship Id="rId2" Type="http://schemas.openxmlformats.org/officeDocument/2006/relationships/slide" Target="slide63.xml"/><Relationship Id="rId16" Type="http://schemas.openxmlformats.org/officeDocument/2006/relationships/slide" Target="slide27.xml"/><Relationship Id="rId20" Type="http://schemas.openxmlformats.org/officeDocument/2006/relationships/slide" Target="slide39.xml"/><Relationship Id="rId1" Type="http://schemas.openxmlformats.org/officeDocument/2006/relationships/slideLayout" Target="../slideLayouts/slideLayout1.xml"/><Relationship Id="rId6" Type="http://schemas.openxmlformats.org/officeDocument/2006/relationships/slide" Target="slide9.xml"/><Relationship Id="rId11" Type="http://schemas.openxmlformats.org/officeDocument/2006/relationships/slide" Target="slide54.xml"/><Relationship Id="rId5" Type="http://schemas.openxmlformats.org/officeDocument/2006/relationships/slide" Target="slide6.xml"/><Relationship Id="rId15" Type="http://schemas.openxmlformats.org/officeDocument/2006/relationships/slide" Target="slide21.xml"/><Relationship Id="rId23" Type="http://schemas.openxmlformats.org/officeDocument/2006/relationships/slide" Target="slide60.xml"/><Relationship Id="rId10" Type="http://schemas.openxmlformats.org/officeDocument/2006/relationships/slide" Target="slide45.xml"/><Relationship Id="rId19" Type="http://schemas.openxmlformats.org/officeDocument/2006/relationships/slide" Target="slide36.xml"/><Relationship Id="rId4" Type="http://schemas.openxmlformats.org/officeDocument/2006/relationships/slide" Target="slide3.xml"/><Relationship Id="rId9" Type="http://schemas.openxmlformats.org/officeDocument/2006/relationships/slide" Target="slide24.xml"/><Relationship Id="rId14" Type="http://schemas.openxmlformats.org/officeDocument/2006/relationships/slide" Target="slide18.xml"/><Relationship Id="rId22" Type="http://schemas.openxmlformats.org/officeDocument/2006/relationships/slide" Target="slide5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0" y="2514600"/>
            <a:ext cx="9144000" cy="4572000"/>
          </a:xfrm>
          <a:prstGeom prst="rect">
            <a:avLst/>
          </a:prstGeom>
          <a:solidFill>
            <a:schemeClr val="accent5">
              <a:lumMod val="75000"/>
              <a:alpha val="61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     </a:t>
            </a:r>
          </a:p>
          <a:p>
            <a:pPr lvl="0">
              <a:spcBef>
                <a:spcPct val="0"/>
              </a:spcBef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    MC-Quiz:  </a:t>
            </a:r>
            <a:r>
              <a:rPr lang="en-US" sz="2400" b="1" dirty="0" smtClean="0">
                <a:latin typeface="+mj-lt"/>
                <a:ea typeface="+mj-ea"/>
                <a:cs typeface="+mj-cs"/>
              </a:rPr>
              <a:t>Chapter 3 - </a:t>
            </a:r>
            <a:r>
              <a:rPr lang="en-US" sz="2400" b="1" dirty="0" smtClean="0"/>
              <a:t>Application Software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  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i="1" dirty="0" smtClean="0">
              <a:solidFill>
                <a:schemeClr val="bg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25146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400" b="1" baseline="30000" dirty="0" smtClean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400" b="1" baseline="30000" dirty="0" smtClean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baseline="300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   </a:t>
            </a:r>
            <a:r>
              <a:rPr lang="en-US" sz="2800" b="1" baseline="300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                                    </a:t>
            </a:r>
            <a:r>
              <a:rPr lang="en-US" sz="3600" b="1" baseline="300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Discovering 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Computers 2010  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3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31520" y="1524000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technique can be used to ensure the software is not installed on more computers than legally licensed?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1689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pass code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encryption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17018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product activation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366753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assisted installation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3383280" y="6338340"/>
            <a:ext cx="2130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143  </a:t>
            </a:r>
            <a:endParaRPr lang="en-US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3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31520" y="1524000"/>
            <a:ext cx="76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technique can be used to ensure the software is not installed on more computers than legally licensed?</a:t>
            </a:r>
          </a:p>
          <a:p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61360" y="6338340"/>
            <a:ext cx="2138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143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152400" y="42672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653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pass code</a:t>
            </a:r>
            <a:endParaRPr lang="en-US" sz="2400" b="1" dirty="0"/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encryption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17069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product activation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36677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assisted installation 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4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685800" y="1607403"/>
            <a:ext cx="777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_____________ serves as the interface between the user, the application software, and the computer’s hardware.</a:t>
            </a:r>
            <a:endParaRPr lang="en-US" sz="2300" b="1" dirty="0" smtClean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 Page 143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4122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Utilities program</a:t>
            </a:r>
            <a:endParaRPr lang="en-US" sz="2400" b="1" dirty="0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65313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System software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420177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Reference software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6840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Bridge application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4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68040" y="6338340"/>
            <a:ext cx="2135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 Page 143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86840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System software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389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Utilities program</a:t>
            </a:r>
            <a:endParaRPr lang="en-US" sz="2400" b="1" dirty="0"/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6840" y="420177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Reference software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86840" y="471882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Bridge application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685800" y="1607403"/>
            <a:ext cx="7772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_____________ serves as the interface between the user, the application software, and the computer’s hardware.</a:t>
            </a:r>
            <a:endParaRPr lang="en-US" sz="2300" b="1" dirty="0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4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7660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143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74904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System software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3513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Utilities program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86582" y="420177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Reference software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86840" y="471985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Bridge application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Click r:id="rId2" action="ppaction://hlinksldjump"/>
          </p:cNvPr>
          <p:cNvSpPr/>
          <p:nvPr/>
        </p:nvSpPr>
        <p:spPr>
          <a:xfrm>
            <a:off x="685800" y="1607403"/>
            <a:ext cx="7696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_____________ serves as the interface between the user, the application software, and the computer’s hardware.</a:t>
            </a:r>
            <a:endParaRPr lang="en-US" sz="2300" b="1" dirty="0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5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748135"/>
            <a:ext cx="708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Which operating system is a type of system software?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867400" y="64008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144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557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Windows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Mac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OS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7340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All of the above.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5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748135"/>
            <a:ext cx="708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Which operating system is a type of system software?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0708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144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7340" y="366837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Mac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Windows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OS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084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All of the above.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5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748135"/>
            <a:ext cx="708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Which operating system is a type of system software?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9184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144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8768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66837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Mac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Windows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OS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All of the above.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3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3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6</a:t>
            </a:r>
            <a:endParaRPr lang="en-US" dirty="0"/>
          </a:p>
        </p:txBody>
      </p:sp>
      <p:sp>
        <p:nvSpPr>
          <p:cNvPr id="14" name="Action Button: Forward or Next 13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5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6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3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3" action="ppaction://hlinksldjump"/>
          </p:cNvPr>
          <p:cNvSpPr txBox="1"/>
          <p:nvPr/>
        </p:nvSpPr>
        <p:spPr>
          <a:xfrm>
            <a:off x="762000" y="1607403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/>
              <a:t>What type of system software assists with controlling the operation of a computer, its devices, or software?</a:t>
            </a:r>
            <a:endParaRPr lang="en-US" sz="2400" b="1" dirty="0"/>
          </a:p>
        </p:txBody>
      </p:sp>
      <p:sp>
        <p:nvSpPr>
          <p:cNvPr id="21" name="TextBox 20">
            <a:hlinkClick r:id="rId3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3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144   </a:t>
            </a:r>
            <a:endParaRPr lang="en-US" b="1" dirty="0"/>
          </a:p>
        </p:txBody>
      </p:sp>
      <p:sp>
        <p:nvSpPr>
          <p:cNvPr id="25" name="TextBox 24">
            <a:hlinkClick r:id="rId3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7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3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3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3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3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3" action="ppaction://hlinksldjump"/>
          </p:cNvPr>
          <p:cNvSpPr txBox="1"/>
          <p:nvPr/>
        </p:nvSpPr>
        <p:spPr>
          <a:xfrm>
            <a:off x="1371600" y="314047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utility program</a:t>
            </a:r>
          </a:p>
        </p:txBody>
      </p:sp>
      <p:sp>
        <p:nvSpPr>
          <p:cNvPr id="33" name="TextBox 32">
            <a:hlinkClick r:id="rId3" action="ppaction://hlinksldjump"/>
          </p:cNvPr>
          <p:cNvSpPr txBox="1"/>
          <p:nvPr/>
        </p:nvSpPr>
        <p:spPr>
          <a:xfrm>
            <a:off x="1371600" y="365176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management application </a:t>
            </a:r>
          </a:p>
        </p:txBody>
      </p:sp>
      <p:sp>
        <p:nvSpPr>
          <p:cNvPr id="34" name="TextBox 33">
            <a:hlinkClick r:id="rId3" action="ppaction://hlinksldjump"/>
          </p:cNvPr>
          <p:cNvSpPr txBox="1"/>
          <p:nvPr/>
        </p:nvSpPr>
        <p:spPr>
          <a:xfrm>
            <a:off x="1371600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management program</a:t>
            </a:r>
          </a:p>
        </p:txBody>
      </p:sp>
      <p:sp>
        <p:nvSpPr>
          <p:cNvPr id="35" name="TextBox 34">
            <a:hlinkClick r:id="rId3" action="ppaction://hlinksldjump"/>
          </p:cNvPr>
          <p:cNvSpPr txBox="1"/>
          <p:nvPr/>
        </p:nvSpPr>
        <p:spPr>
          <a:xfrm>
            <a:off x="1371600" y="47340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database program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6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/>
              <a:t>What type of system software assists with controlling the operation of a computer, its devices, or software?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66540" y="6338340"/>
            <a:ext cx="207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144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2192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5685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management application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utility program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management program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7396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database program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685800"/>
            <a:ext cx="6019800" cy="990600"/>
          </a:xfrm>
        </p:spPr>
        <p:txBody>
          <a:bodyPr>
            <a:normAutofit/>
          </a:bodyPr>
          <a:lstStyle/>
          <a:p>
            <a:pPr lvl="0"/>
            <a:r>
              <a:rPr lang="en-US" sz="2200" b="1" i="1" dirty="0" smtClean="0"/>
              <a:t>Multiple Choice Main Menu</a:t>
            </a:r>
            <a:br>
              <a:rPr lang="en-US" sz="2200" b="1" i="1" dirty="0" smtClean="0"/>
            </a:br>
            <a:r>
              <a:rPr lang="en-US" sz="2000" b="1" dirty="0" smtClean="0"/>
              <a:t>Application Software</a:t>
            </a:r>
            <a:r>
              <a:rPr lang="en-US" sz="2000" b="1" i="1" dirty="0" smtClean="0"/>
              <a:t>    </a:t>
            </a:r>
            <a:endParaRPr lang="en-US" dirty="0">
              <a:hlinkClick r:id="rId2" action="ppaction://hlinksldjump"/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1355360" y="175031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</a:t>
            </a:r>
            <a:endParaRPr lang="en-US" sz="2400" b="1" dirty="0">
              <a:latin typeface="+mj-lt"/>
            </a:endParaRPr>
          </a:p>
        </p:txBody>
      </p:sp>
      <p:sp>
        <p:nvSpPr>
          <p:cNvPr id="10" name="TextBox 9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MC Quiz 3</a:t>
            </a:r>
            <a:endParaRPr lang="en-US" b="1" dirty="0"/>
          </a:p>
        </p:txBody>
      </p:sp>
      <p:sp>
        <p:nvSpPr>
          <p:cNvPr id="12" name="Action Button: Back or Previous 11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14" name="TextBox 13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End Show</a:t>
            </a:r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914400" y="1828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914400" y="2286000"/>
            <a:ext cx="381000" cy="384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ction Button: Forward or Next 17">
            <a:hlinkClick r:id="rId5" action="ppaction://hlinksldjump" highlightClick="1"/>
          </p:cNvPr>
          <p:cNvSpPr/>
          <p:nvPr/>
        </p:nvSpPr>
        <p:spPr>
          <a:xfrm>
            <a:off x="914400" y="27432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ction Button: Forward or Next 18">
            <a:hlinkClick r:id="rId6" action="ppaction://hlinksldjump" highlightClick="1"/>
          </p:cNvPr>
          <p:cNvSpPr/>
          <p:nvPr/>
        </p:nvSpPr>
        <p:spPr>
          <a:xfrm>
            <a:off x="914400" y="32004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ction Button: Forward or Next 19">
            <a:hlinkClick r:id="rId7" action="ppaction://hlinksldjump" highlightClick="1"/>
          </p:cNvPr>
          <p:cNvSpPr/>
          <p:nvPr/>
        </p:nvSpPr>
        <p:spPr>
          <a:xfrm>
            <a:off x="914400" y="36576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ction Button: Forward or Next 20">
            <a:hlinkClick r:id="rId8" action="ppaction://hlinksldjump" highlightClick="1"/>
          </p:cNvPr>
          <p:cNvSpPr/>
          <p:nvPr/>
        </p:nvSpPr>
        <p:spPr>
          <a:xfrm>
            <a:off x="3352800" y="1828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ction Button: Forward or Next 21">
            <a:hlinkClick r:id="rId9" action="ppaction://hlinksldjump" highlightClick="1"/>
          </p:cNvPr>
          <p:cNvSpPr/>
          <p:nvPr/>
        </p:nvSpPr>
        <p:spPr>
          <a:xfrm>
            <a:off x="6096000" y="1828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ction Button: Forward or Next 22">
            <a:hlinkClick r:id="rId10" action="ppaction://hlinksldjump" highlightClick="1"/>
          </p:cNvPr>
          <p:cNvSpPr/>
          <p:nvPr/>
        </p:nvSpPr>
        <p:spPr>
          <a:xfrm>
            <a:off x="6096000" y="32004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ction Button: Forward or Next 23">
            <a:hlinkClick r:id="rId11" action="ppaction://hlinksldjump" highlightClick="1"/>
          </p:cNvPr>
          <p:cNvSpPr/>
          <p:nvPr/>
        </p:nvSpPr>
        <p:spPr>
          <a:xfrm>
            <a:off x="6096000" y="2286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ction Button: Forward or Next 24">
            <a:hlinkClick r:id="rId12" action="ppaction://hlinksldjump" highlightClick="1"/>
          </p:cNvPr>
          <p:cNvSpPr/>
          <p:nvPr/>
        </p:nvSpPr>
        <p:spPr>
          <a:xfrm>
            <a:off x="6096000" y="27432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hlinkClick r:id="rId2" action="ppaction://hlinksldjump"/>
          </p:cNvPr>
          <p:cNvSpPr txBox="1"/>
          <p:nvPr/>
        </p:nvSpPr>
        <p:spPr>
          <a:xfrm>
            <a:off x="1355360" y="2207859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2</a:t>
            </a:r>
            <a:endParaRPr lang="en-US" sz="2400" b="1" dirty="0">
              <a:latin typeface="+mj-lt"/>
            </a:endParaRPr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1355360" y="2685137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3</a:t>
            </a:r>
            <a:endParaRPr lang="en-US" sz="2400" b="1" dirty="0">
              <a:latin typeface="+mj-lt"/>
            </a:endParaRPr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1355360" y="31369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4</a:t>
            </a:r>
            <a:endParaRPr lang="en-US" sz="2400" b="1" dirty="0">
              <a:latin typeface="+mj-lt"/>
            </a:endParaRP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55360" y="35814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5</a:t>
            </a:r>
            <a:endParaRPr lang="en-US" sz="2400" b="1" dirty="0">
              <a:latin typeface="+mj-lt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3810000" y="17653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8</a:t>
            </a:r>
            <a:endParaRPr lang="en-US" sz="2400" b="1" dirty="0">
              <a:latin typeface="+mj-lt"/>
            </a:endParaRPr>
          </a:p>
        </p:txBody>
      </p:sp>
      <p:sp>
        <p:nvSpPr>
          <p:cNvPr id="31" name="Action Button: Forward or Next 30">
            <a:hlinkClick r:id="rId13" action="ppaction://hlinksldjump" highlightClick="1"/>
          </p:cNvPr>
          <p:cNvSpPr/>
          <p:nvPr/>
        </p:nvSpPr>
        <p:spPr>
          <a:xfrm>
            <a:off x="914400" y="4114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0350" y="406858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6</a:t>
            </a:r>
            <a:endParaRPr lang="en-US" sz="2400" b="1" dirty="0">
              <a:latin typeface="+mj-lt"/>
            </a:endParaRPr>
          </a:p>
        </p:txBody>
      </p:sp>
      <p:sp>
        <p:nvSpPr>
          <p:cNvPr id="33" name="Action Button: Forward or Next 32">
            <a:hlinkClick r:id="rId14" action="ppaction://hlinksldjump" highlightClick="1"/>
          </p:cNvPr>
          <p:cNvSpPr/>
          <p:nvPr/>
        </p:nvSpPr>
        <p:spPr>
          <a:xfrm>
            <a:off x="914400" y="4572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55360" y="450621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7</a:t>
            </a:r>
            <a:endParaRPr lang="en-US" sz="2400" b="1" dirty="0">
              <a:latin typeface="+mj-lt"/>
            </a:endParaRPr>
          </a:p>
        </p:txBody>
      </p:sp>
      <p:sp>
        <p:nvSpPr>
          <p:cNvPr id="35" name="Action Button: Forward or Next 34">
            <a:hlinkClick r:id="rId15" action="ppaction://hlinksldjump" highlightClick="1"/>
          </p:cNvPr>
          <p:cNvSpPr/>
          <p:nvPr/>
        </p:nvSpPr>
        <p:spPr>
          <a:xfrm>
            <a:off x="3352800" y="2286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Action Button: Forward or Next 35">
            <a:hlinkClick r:id="rId16" action="ppaction://hlinksldjump" highlightClick="1"/>
          </p:cNvPr>
          <p:cNvSpPr/>
          <p:nvPr/>
        </p:nvSpPr>
        <p:spPr>
          <a:xfrm>
            <a:off x="3352800" y="27432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Action Button: Forward or Next 36">
            <a:hlinkClick r:id="rId17" action="ppaction://hlinksldjump" highlightClick="1"/>
          </p:cNvPr>
          <p:cNvSpPr/>
          <p:nvPr/>
        </p:nvSpPr>
        <p:spPr>
          <a:xfrm>
            <a:off x="3352800" y="32004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ction Button: Forward or Next 37">
            <a:hlinkClick r:id="rId18" action="ppaction://hlinksldjump" highlightClick="1"/>
          </p:cNvPr>
          <p:cNvSpPr/>
          <p:nvPr/>
        </p:nvSpPr>
        <p:spPr>
          <a:xfrm>
            <a:off x="3352800" y="36576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Action Button: Forward or Next 38">
            <a:hlinkClick r:id="rId19" action="ppaction://hlinksldjump" highlightClick="1"/>
          </p:cNvPr>
          <p:cNvSpPr/>
          <p:nvPr/>
        </p:nvSpPr>
        <p:spPr>
          <a:xfrm>
            <a:off x="3352800" y="4114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Action Button: Forward or Next 39">
            <a:hlinkClick r:id="rId20" action="ppaction://hlinksldjump" highlightClick="1"/>
          </p:cNvPr>
          <p:cNvSpPr/>
          <p:nvPr/>
        </p:nvSpPr>
        <p:spPr>
          <a:xfrm>
            <a:off x="3352800" y="4572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ction Button: Forward or Next 40">
            <a:hlinkClick r:id="rId21" action="ppaction://hlinksldjump" highlightClick="1"/>
          </p:cNvPr>
          <p:cNvSpPr/>
          <p:nvPr/>
        </p:nvSpPr>
        <p:spPr>
          <a:xfrm>
            <a:off x="6096000" y="36576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Action Button: Forward or Next 41">
            <a:hlinkClick r:id="rId22" action="ppaction://hlinksldjump" highlightClick="1"/>
          </p:cNvPr>
          <p:cNvSpPr/>
          <p:nvPr/>
        </p:nvSpPr>
        <p:spPr>
          <a:xfrm>
            <a:off x="6096000" y="41148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hlinkClick r:id="rId2" action="ppaction://hlinksldjump"/>
          </p:cNvPr>
          <p:cNvSpPr txBox="1"/>
          <p:nvPr/>
        </p:nvSpPr>
        <p:spPr>
          <a:xfrm>
            <a:off x="3810000" y="2222341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9</a:t>
            </a:r>
            <a:endParaRPr lang="en-US" sz="2400" b="1" dirty="0">
              <a:latin typeface="+mj-lt"/>
            </a:endParaRPr>
          </a:p>
        </p:txBody>
      </p:sp>
      <p:sp>
        <p:nvSpPr>
          <p:cNvPr id="44" name="TextBox 43">
            <a:hlinkClick r:id="rId2" action="ppaction://hlinksldjump"/>
          </p:cNvPr>
          <p:cNvSpPr txBox="1"/>
          <p:nvPr/>
        </p:nvSpPr>
        <p:spPr>
          <a:xfrm>
            <a:off x="3810000" y="2656939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10</a:t>
            </a:r>
            <a:endParaRPr lang="en-US" sz="2400" b="1" dirty="0">
              <a:latin typeface="+mj-lt"/>
            </a:endParaRPr>
          </a:p>
        </p:txBody>
      </p:sp>
      <p:sp>
        <p:nvSpPr>
          <p:cNvPr id="45" name="TextBox 44">
            <a:hlinkClick r:id="rId2" action="ppaction://hlinksldjump"/>
          </p:cNvPr>
          <p:cNvSpPr txBox="1"/>
          <p:nvPr/>
        </p:nvSpPr>
        <p:spPr>
          <a:xfrm>
            <a:off x="3810000" y="3129637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11</a:t>
            </a:r>
            <a:endParaRPr lang="en-US" sz="2400" b="1" dirty="0">
              <a:latin typeface="+mj-lt"/>
            </a:endParaRPr>
          </a:p>
        </p:txBody>
      </p:sp>
      <p:sp>
        <p:nvSpPr>
          <p:cNvPr id="46" name="TextBox 45">
            <a:hlinkClick r:id="rId2" action="ppaction://hlinksldjump"/>
          </p:cNvPr>
          <p:cNvSpPr txBox="1"/>
          <p:nvPr/>
        </p:nvSpPr>
        <p:spPr>
          <a:xfrm>
            <a:off x="3810000" y="35941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12</a:t>
            </a:r>
            <a:endParaRPr lang="en-US" sz="2400" b="1" dirty="0">
              <a:latin typeface="+mj-lt"/>
            </a:endParaRPr>
          </a:p>
        </p:txBody>
      </p:sp>
      <p:sp>
        <p:nvSpPr>
          <p:cNvPr id="47" name="TextBox 46">
            <a:hlinkClick r:id="rId2" action="ppaction://hlinksldjump"/>
          </p:cNvPr>
          <p:cNvSpPr txBox="1"/>
          <p:nvPr/>
        </p:nvSpPr>
        <p:spPr>
          <a:xfrm>
            <a:off x="3810000" y="40513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13</a:t>
            </a:r>
            <a:endParaRPr lang="en-US" sz="2400" b="1" dirty="0">
              <a:latin typeface="+mj-lt"/>
            </a:endParaRPr>
          </a:p>
        </p:txBody>
      </p:sp>
      <p:sp>
        <p:nvSpPr>
          <p:cNvPr id="48" name="TextBox 47">
            <a:hlinkClick r:id="rId2" action="ppaction://hlinksldjump"/>
          </p:cNvPr>
          <p:cNvSpPr txBox="1"/>
          <p:nvPr/>
        </p:nvSpPr>
        <p:spPr>
          <a:xfrm>
            <a:off x="3810000" y="45085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14</a:t>
            </a:r>
            <a:endParaRPr lang="en-US" sz="2400" b="1" dirty="0">
              <a:latin typeface="+mj-lt"/>
            </a:endParaRPr>
          </a:p>
        </p:txBody>
      </p:sp>
      <p:sp>
        <p:nvSpPr>
          <p:cNvPr id="49" name="TextBox 48">
            <a:hlinkClick r:id="rId2" action="ppaction://hlinksldjump"/>
          </p:cNvPr>
          <p:cNvSpPr txBox="1"/>
          <p:nvPr/>
        </p:nvSpPr>
        <p:spPr>
          <a:xfrm>
            <a:off x="6551950" y="17526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15</a:t>
            </a:r>
            <a:endParaRPr lang="en-US" sz="2400" b="1" dirty="0">
              <a:latin typeface="+mj-lt"/>
            </a:endParaRPr>
          </a:p>
        </p:txBody>
      </p:sp>
      <p:sp>
        <p:nvSpPr>
          <p:cNvPr id="50" name="TextBox 49">
            <a:hlinkClick r:id="rId2" action="ppaction://hlinksldjump"/>
          </p:cNvPr>
          <p:cNvSpPr txBox="1"/>
          <p:nvPr/>
        </p:nvSpPr>
        <p:spPr>
          <a:xfrm>
            <a:off x="6553200" y="2233533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16</a:t>
            </a:r>
            <a:endParaRPr lang="en-US" sz="2400" b="1" dirty="0">
              <a:latin typeface="+mj-lt"/>
            </a:endParaRPr>
          </a:p>
        </p:txBody>
      </p:sp>
      <p:sp>
        <p:nvSpPr>
          <p:cNvPr id="51" name="TextBox 50">
            <a:hlinkClick r:id="rId2" action="ppaction://hlinksldjump"/>
          </p:cNvPr>
          <p:cNvSpPr txBox="1"/>
          <p:nvPr/>
        </p:nvSpPr>
        <p:spPr>
          <a:xfrm>
            <a:off x="6553200" y="2690733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17</a:t>
            </a:r>
            <a:endParaRPr lang="en-US" sz="2400" b="1" dirty="0">
              <a:latin typeface="+mj-lt"/>
            </a:endParaRPr>
          </a:p>
        </p:txBody>
      </p:sp>
      <p:sp>
        <p:nvSpPr>
          <p:cNvPr id="52" name="TextBox 51">
            <a:hlinkClick r:id="rId2" action="ppaction://hlinksldjump"/>
          </p:cNvPr>
          <p:cNvSpPr txBox="1"/>
          <p:nvPr/>
        </p:nvSpPr>
        <p:spPr>
          <a:xfrm>
            <a:off x="6551950" y="3139539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18</a:t>
            </a:r>
            <a:endParaRPr lang="en-US" sz="2400" b="1" dirty="0">
              <a:latin typeface="+mj-lt"/>
            </a:endParaRPr>
          </a:p>
        </p:txBody>
      </p:sp>
      <p:sp>
        <p:nvSpPr>
          <p:cNvPr id="53" name="TextBox 52">
            <a:hlinkClick r:id="rId2" action="ppaction://hlinksldjump"/>
          </p:cNvPr>
          <p:cNvSpPr txBox="1"/>
          <p:nvPr/>
        </p:nvSpPr>
        <p:spPr>
          <a:xfrm>
            <a:off x="6551950" y="36068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19</a:t>
            </a:r>
            <a:endParaRPr lang="en-US" sz="2400" b="1" dirty="0">
              <a:latin typeface="+mj-lt"/>
            </a:endParaRPr>
          </a:p>
        </p:txBody>
      </p:sp>
      <p:sp>
        <p:nvSpPr>
          <p:cNvPr id="54" name="TextBox 53">
            <a:hlinkClick r:id="rId2" action="ppaction://hlinksldjump"/>
          </p:cNvPr>
          <p:cNvSpPr txBox="1"/>
          <p:nvPr/>
        </p:nvSpPr>
        <p:spPr>
          <a:xfrm>
            <a:off x="6551950" y="40513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Question 20</a:t>
            </a:r>
            <a:endParaRPr lang="en-US" sz="2400" b="1" dirty="0">
              <a:latin typeface="+mj-lt"/>
            </a:endParaRPr>
          </a:p>
        </p:txBody>
      </p:sp>
      <p:cxnSp>
        <p:nvCxnSpPr>
          <p:cNvPr id="59" name="Straight Connector 58">
            <a:hlinkClick r:id="rId2" action="ppaction://hlinksldjump"/>
          </p:cNvPr>
          <p:cNvCxnSpPr/>
          <p:nvPr/>
        </p:nvCxnSpPr>
        <p:spPr>
          <a:xfrm>
            <a:off x="914400" y="1600200"/>
            <a:ext cx="73152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Action Button: End 66">
            <a:hlinkClick r:id="" action="ppaction://hlinkshowjump?jump=endshow" highlightClick="1"/>
          </p:cNvPr>
          <p:cNvSpPr/>
          <p:nvPr/>
        </p:nvSpPr>
        <p:spPr>
          <a:xfrm>
            <a:off x="258306" y="5943600"/>
            <a:ext cx="533400" cy="457200"/>
          </a:xfrm>
          <a:prstGeom prst="actionButtonEn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6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/>
              <a:t>What type of system software assists with controlling the operation of a computer, its devices, or software?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46120" y="6338340"/>
            <a:ext cx="2055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144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67640" y="6400800"/>
            <a:ext cx="6096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/>
          <p:cNvSpPr/>
          <p:nvPr/>
        </p:nvSpPr>
        <p:spPr>
          <a:xfrm>
            <a:off x="152400" y="32004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5329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management application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utility program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20117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management program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73509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database program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1" name="Action Button: Forward or Next 40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2" name="Action Button: Back or Previous 41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7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do you call the unique combination of letters, numbers, and other characters used to indentify a file?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145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record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525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extension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file name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query</a:t>
            </a:r>
          </a:p>
        </p:txBody>
      </p:sp>
      <p:sp>
        <p:nvSpPr>
          <p:cNvPr id="37" name="Action Button: Back or Previous 36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7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do you call the unique combination of letters, numbers, and other characters used to indentify a file?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8328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145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5685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extension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record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2164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file name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7193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query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7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do you call the unique combination of letters, numbers, and other characters used to indentify a file?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9184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145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2672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57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extension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record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21701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file name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71985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query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8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06214" y="1466671"/>
            <a:ext cx="77824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Which type of application software is to help user’s effectiveness and efficiency while performing job related duties?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146 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Communications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Business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Graphics and Multimedia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6840" y="476504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Home\ Personal\ Education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8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66790" y="6338340"/>
            <a:ext cx="2150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146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6875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Business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Communications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6840" y="42159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Graphics and Multimedia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86840" y="476454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Home\ Personal\ Education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701040" y="1466671"/>
            <a:ext cx="77824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Which type of application software is to help user’s effectiveness and efficiency while performing job related duties?</a:t>
            </a:r>
            <a:endParaRPr lang="en-US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8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7660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146 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7338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Business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Communications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86840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Graphics and Multimedia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86840" y="47701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Home\ Personal\ Education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701040" y="1466671"/>
            <a:ext cx="77824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Which type of application software is to help user’s effectiveness and efficiency while performing job related duties?</a:t>
            </a:r>
            <a:endParaRPr lang="en-US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9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47800"/>
            <a:ext cx="75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type of application software is used everyday by millions of people to type letters, memos, labels, flyers, and create Web pages?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147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557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presentation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development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7498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word processing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9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47800"/>
            <a:ext cx="746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type of application software is used everyday by millions of people to type letters, memos, labels, flyers, and create Web pages?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presentation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2011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development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7493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word processing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3368040" y="6338340"/>
            <a:ext cx="2179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147  </a:t>
            </a:r>
            <a:endParaRPr lang="en-US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9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47800"/>
            <a:ext cx="7391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type of application software is used everyday by millions of people to type letters, memos, labels, flyers, and create Web pages?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60360" y="6338340"/>
            <a:ext cx="2149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147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8006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840" y="36825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574" y="31496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presentation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development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word processing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2296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3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5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Which type of software performs functions specific to a business or industry and often costs more than packaged software.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142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Action Button: Back or Previous 2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ction Button: Home 26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084" y="31699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Graphics and Multimedia</a:t>
            </a:r>
            <a:endParaRPr lang="en-US" sz="2400" b="1" dirty="0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Business</a:t>
            </a:r>
            <a:endParaRPr lang="en-US" sz="2400" b="1" dirty="0"/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Custom</a:t>
            </a:r>
            <a:endParaRPr lang="en-US" sz="2400" b="1" dirty="0"/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402080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Home</a:t>
            </a:r>
            <a:endParaRPr lang="en-US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3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3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10</a:t>
            </a:r>
            <a:endParaRPr lang="en-US" dirty="0"/>
          </a:p>
        </p:txBody>
      </p:sp>
      <p:sp>
        <p:nvSpPr>
          <p:cNvPr id="14" name="Action Button: Forward or Next 13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5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6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3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3" action="ppaction://hlinksldjump"/>
          </p:cNvPr>
          <p:cNvSpPr txBox="1"/>
          <p:nvPr/>
        </p:nvSpPr>
        <p:spPr>
          <a:xfrm>
            <a:off x="762000" y="16074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Where does the computer hold a document while it is being created or edited?</a:t>
            </a:r>
            <a:endParaRPr lang="en-US" sz="2400" dirty="0"/>
          </a:p>
        </p:txBody>
      </p:sp>
      <p:sp>
        <p:nvSpPr>
          <p:cNvPr id="21" name="TextBox 20">
            <a:hlinkClick r:id="rId3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3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150   </a:t>
            </a:r>
            <a:endParaRPr lang="en-US" b="1" dirty="0"/>
          </a:p>
        </p:txBody>
      </p:sp>
      <p:sp>
        <p:nvSpPr>
          <p:cNvPr id="25" name="TextBox 24">
            <a:hlinkClick r:id="rId3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7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3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3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3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3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3" action="ppaction://hlinksldjump"/>
          </p:cNvPr>
          <p:cNvSpPr txBox="1"/>
          <p:nvPr/>
        </p:nvSpPr>
        <p:spPr>
          <a:xfrm>
            <a:off x="1371600" y="314047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memory</a:t>
            </a:r>
          </a:p>
        </p:txBody>
      </p:sp>
      <p:sp>
        <p:nvSpPr>
          <p:cNvPr id="33" name="TextBox 32">
            <a:hlinkClick r:id="rId3" action="ppaction://hlinksldjump"/>
          </p:cNvPr>
          <p:cNvSpPr txBox="1"/>
          <p:nvPr/>
        </p:nvSpPr>
        <p:spPr>
          <a:xfrm>
            <a:off x="1371600" y="365313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cloud storage</a:t>
            </a:r>
          </a:p>
        </p:txBody>
      </p:sp>
      <p:sp>
        <p:nvSpPr>
          <p:cNvPr id="34" name="TextBox 33">
            <a:hlinkClick r:id="rId3" action="ppaction://hlinksldjump"/>
          </p:cNvPr>
          <p:cNvSpPr txBox="1"/>
          <p:nvPr/>
        </p:nvSpPr>
        <p:spPr>
          <a:xfrm>
            <a:off x="1387356" y="423225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clipboard</a:t>
            </a:r>
          </a:p>
        </p:txBody>
      </p:sp>
      <p:sp>
        <p:nvSpPr>
          <p:cNvPr id="35" name="TextBox 34">
            <a:hlinkClick r:id="rId3" action="ppaction://hlinksldjump"/>
          </p:cNvPr>
          <p:cNvSpPr txBox="1"/>
          <p:nvPr/>
        </p:nvSpPr>
        <p:spPr>
          <a:xfrm>
            <a:off x="1372116" y="477978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backup file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10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Where does the computer hold a document while it is being created or edited?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150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0600" y="365313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cloud storage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memory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6840" y="423225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clipboard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7853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backup file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10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08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b="1" dirty="0" smtClean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4612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150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200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152400" y="32004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5313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cloud storage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86832" y="423225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clipboard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7853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backup file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762000" y="1607403"/>
            <a:ext cx="7315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Where does the computer hold a document while it is being created or edited?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2" name="TextBox 41">
            <a:hlinkClick r:id="rId2" action="ppaction://hlinksldjump"/>
          </p:cNvPr>
          <p:cNvSpPr txBox="1"/>
          <p:nvPr/>
        </p:nvSpPr>
        <p:spPr>
          <a:xfrm>
            <a:off x="1371600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memory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11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79985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____________ allows users to organize data in row and columns and perform calculations.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791200" y="64008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150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Document management software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7033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Application software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42159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Spreadsheet software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76454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Reference software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11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____________ allows users to organize data in row and columns and perform calculations.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68040" y="6338340"/>
            <a:ext cx="2164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150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7033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Application software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Document management software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6840" y="42159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Spreadsheet software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76454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Reference software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11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135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391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____________ allows users to organize data in row and columns and perform calculations.</a:t>
            </a:r>
            <a:endParaRPr lang="en-US" sz="2400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6136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150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2672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7033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Application software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Document management software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86832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Spreadsheet software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084" y="476565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Reference software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12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spaces provided to enter labels, data, and formulas into a spreadsheet are called ____________.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17920" y="6400800"/>
            <a:ext cx="2773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151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text boxes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2367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queries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6840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macros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hlinkClick r:id="rId2" action="ppaction://hlinksldjump"/>
          </p:cNvPr>
          <p:cNvSpPr txBox="1"/>
          <p:nvPr/>
        </p:nvSpPr>
        <p:spPr>
          <a:xfrm>
            <a:off x="1371600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cells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12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8178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151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0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cells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text boxes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2367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queries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86840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macros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762000" y="1607403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spaces provided to enter labels, data, and formulas into a spreadsheet are called ____________.</a:t>
            </a:r>
            <a:endParaRPr lang="en-US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12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796445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7660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151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7338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cells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text boxes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2367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queries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86840" y="475033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macros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hlinkClick r:id="rId2" action="ppaction://hlinksldjump"/>
          </p:cNvPr>
          <p:cNvSpPr txBox="1"/>
          <p:nvPr/>
        </p:nvSpPr>
        <p:spPr>
          <a:xfrm>
            <a:off x="762000" y="1607403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spaces provided to enter labels, data, and formulas into a spreadsheet are called ____________.</a:t>
            </a:r>
            <a:endParaRPr lang="en-US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3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3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13</a:t>
            </a:r>
            <a:endParaRPr lang="en-US" dirty="0"/>
          </a:p>
        </p:txBody>
      </p:sp>
      <p:sp>
        <p:nvSpPr>
          <p:cNvPr id="14" name="Action Button: Forward or Next 13">
            <a:hlinkClick r:id="rId4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5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6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3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3" action="ppaction://hlinksldjump"/>
          </p:cNvPr>
          <p:cNvSpPr txBox="1"/>
          <p:nvPr/>
        </p:nvSpPr>
        <p:spPr>
          <a:xfrm>
            <a:off x="685800" y="1443335"/>
            <a:ext cx="76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is the name for a predefined formula that can be entered into the cells of a spreadsheet to perform calculations?</a:t>
            </a:r>
            <a:endParaRPr lang="en-US" sz="2400" b="1" dirty="0"/>
          </a:p>
        </p:txBody>
      </p:sp>
      <p:sp>
        <p:nvSpPr>
          <p:cNvPr id="21" name="TextBox 20">
            <a:hlinkClick r:id="rId3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3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151  </a:t>
            </a:r>
            <a:endParaRPr lang="en-US" b="1" dirty="0"/>
          </a:p>
        </p:txBody>
      </p:sp>
      <p:sp>
        <p:nvSpPr>
          <p:cNvPr id="25" name="TextBox 24">
            <a:hlinkClick r:id="rId3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7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3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3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3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3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3" action="ppaction://hlinksldjump"/>
          </p:cNvPr>
          <p:cNvSpPr txBox="1"/>
          <p:nvPr/>
        </p:nvSpPr>
        <p:spPr>
          <a:xfrm>
            <a:off x="1371600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value</a:t>
            </a:r>
          </a:p>
        </p:txBody>
      </p:sp>
      <p:sp>
        <p:nvSpPr>
          <p:cNvPr id="33" name="TextBox 32">
            <a:hlinkClick r:id="rId3" action="ppaction://hlinksldjump"/>
          </p:cNvPr>
          <p:cNvSpPr txBox="1"/>
          <p:nvPr/>
        </p:nvSpPr>
        <p:spPr>
          <a:xfrm>
            <a:off x="1371600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set field</a:t>
            </a:r>
          </a:p>
        </p:txBody>
      </p:sp>
      <p:sp>
        <p:nvSpPr>
          <p:cNvPr id="34" name="TextBox 33">
            <a:hlinkClick r:id="rId3" action="ppaction://hlinksldjump"/>
          </p:cNvPr>
          <p:cNvSpPr txBox="1"/>
          <p:nvPr/>
        </p:nvSpPr>
        <p:spPr>
          <a:xfrm>
            <a:off x="1371600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smart form</a:t>
            </a:r>
          </a:p>
        </p:txBody>
      </p:sp>
      <p:sp>
        <p:nvSpPr>
          <p:cNvPr id="35" name="TextBox 34">
            <a:hlinkClick r:id="rId3" action="ppaction://hlinksldjump"/>
          </p:cNvPr>
          <p:cNvSpPr txBox="1"/>
          <p:nvPr/>
        </p:nvSpPr>
        <p:spPr>
          <a:xfrm>
            <a:off x="1371600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function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2296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6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Which type of software performs functions specific to a business or industry and often costs more than packaged software.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8328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142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86840" y="368325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Business</a:t>
            </a:r>
            <a:endParaRPr lang="en-US" sz="2400" b="1" dirty="0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4207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Custom</a:t>
            </a:r>
            <a:endParaRPr lang="en-US" sz="2400" b="1" dirty="0"/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709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Graphics and Multimedia</a:t>
            </a:r>
            <a:endParaRPr lang="en-US" sz="2400" b="1" dirty="0"/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402080" y="475005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Home</a:t>
            </a:r>
            <a:endParaRPr lang="en-US" sz="2400" b="1" dirty="0"/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5" name="Action Button: Back or Previous 34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13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7853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151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0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set field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value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smart form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function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685800" y="1443335"/>
            <a:ext cx="76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is the name for a predefined formula that can be entered into the cells of a spreadsheet to perform calculations?</a:t>
            </a:r>
            <a:endParaRPr lang="en-US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13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324600" y="640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6136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151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8768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set field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value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smart form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function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685800" y="1443335"/>
            <a:ext cx="76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is the name for a predefined formula that can be entered into the cells of a spreadsheet to perform calculations?</a:t>
            </a:r>
            <a:endParaRPr lang="en-US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14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748135"/>
            <a:ext cx="746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Charting is a standard feature of which software?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152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publishing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7033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spreadsheet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illustration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14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74813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Charting is a standard feature of which software?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791200" y="64008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66027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152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0" y="37033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publishing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spreadsheet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084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illustration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14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748135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/>
              <a:t>Charting is a standard feature of which software?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2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48274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152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2672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7033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publishing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342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spreadsheet</a:t>
            </a:r>
            <a:endParaRPr lang="en-US" sz="2400" dirty="0"/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084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illustration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15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______________ software allow user’s to create, access, and manage a large collection of data.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153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699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Gallery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7033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Database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423225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Management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2116" y="47701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Library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15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______________ software allow user’s to create, access, and manage a large collection of data.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87306" y="6338340"/>
            <a:ext cx="2099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153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084" y="369885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Database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699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Gallery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6840" y="42367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Management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7701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Library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15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07403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______________ software allow user’s to create, access, and manage a large collection of data.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553200" y="6400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76600" y="6338340"/>
            <a:ext cx="2026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153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6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7338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7033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Database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699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Gallery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86840" y="42367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Management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7701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Library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16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609600" y="1447800"/>
            <a:ext cx="7924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slideshow, which contains visual aids to helps communicate information to a group, is an example of what kind of application software?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154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4047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presentation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084" y="368224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multimedia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42159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viewing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6840" y="476565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educational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16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41248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83280" y="6338340"/>
            <a:ext cx="2148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154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084" y="368361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multimedia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presentation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6840" y="42159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viewing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86840" y="476454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educational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609600" y="1443335"/>
            <a:ext cx="784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slideshow, which contains visual aids to helps communicate information to a group, is an example of what kind of application software?</a:t>
            </a:r>
            <a:endParaRPr lang="en-US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2321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41248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9" name="Content Placeholder 2">
            <a:hlinkClick r:id="rId3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391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Which type of software performs functions specific to a business or industry and often costs more than packaged software.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400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0708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142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3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2672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Business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699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Graphics and Multimedia</a:t>
            </a:r>
            <a:endParaRPr lang="en-US" sz="2400" b="1" dirty="0"/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86840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Custom</a:t>
            </a:r>
            <a:endParaRPr lang="en-US" sz="2400" b="1" dirty="0"/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402080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Home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32" name="Action Button: Back or Previous 31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16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38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72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198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63110" y="6338340"/>
            <a:ext cx="2040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154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2004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084" y="368361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multimedia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334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presentation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86840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viewing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86840" y="47701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educational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1" name="Action Button: Forward or Next 40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2" name="Action Button: Back or Previous 41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609600" y="1443335"/>
            <a:ext cx="7924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slideshow, which contains visual aids to helps communicate information to a group, is an example of what kind of application software?</a:t>
            </a:r>
            <a:endParaRPr lang="en-US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17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47800"/>
            <a:ext cx="75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application is a Web site that allow users to access and interact with software from any computer or device that is connected to the internet?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867400" y="64008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172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Portal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8224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Explorer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420066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Web Application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76454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Window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17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47800"/>
            <a:ext cx="746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application is a Web site that allow users to access and interact with software from any computer or device that is connected to the internet?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562" y="6338340"/>
            <a:ext cx="2103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172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0" y="36825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Explorer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Portal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Web Application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76454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Window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17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47800"/>
            <a:ext cx="75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application is a Web site that allow users to access and interact with software from any computer or device that is connected to the internet?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867400" y="64008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70560" y="6338340"/>
            <a:ext cx="2063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172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152400" y="42672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Explorer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71600" y="31394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Portal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20117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Web Application</a:t>
            </a:r>
            <a:endParaRPr lang="en-US" sz="2400" b="1" dirty="0"/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86840" y="476557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Window</a:t>
            </a:r>
            <a:endParaRPr lang="en-US" sz="2400" b="1" dirty="0"/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18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47800"/>
            <a:ext cx="746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Web browsing, blogging, instant messaging, chat rooms, and video conferencing are all examples of application software in which category?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715000" y="64008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174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840" y="31557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Home\ Personal\ Education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7033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Communications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Graphics and Multimedia</a:t>
            </a:r>
            <a:endParaRPr lang="en-US" sz="2400" b="1" dirty="0"/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402080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Business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18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47800"/>
            <a:ext cx="76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Web browsing, blogging, instant messaging, chat rooms, and video conferencing are all examples of application software in which category?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59436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6338340"/>
            <a:ext cx="2103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174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86840" y="369774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Communications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Home\ Personal\ Education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6840" y="42159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Graphics and Multimedia</a:t>
            </a:r>
            <a:endParaRPr lang="en-US" sz="2400" b="1" dirty="0"/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402080" y="47493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Business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18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447800"/>
            <a:ext cx="76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Web browsing, blogging, instant messaging, chat rooms, and video conferencing are all examples of application software in which category?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7660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174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400800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37338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324" y="369774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Communications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31496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Home\ Personal\ Education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86840" y="42164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Graphics and Multimedia</a:t>
            </a:r>
            <a:endParaRPr lang="en-US" sz="2400" b="1" dirty="0"/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402080" y="475041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Business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19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3200400"/>
            <a:ext cx="457200" cy="420624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is considered to be the electronic equivalent of a user manual?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175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40080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/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84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e-guide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live advisor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online Help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6840" y="47701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menu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19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391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is considered to be the electronic equivalent of a user manual?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48050" y="63383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175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86324" y="368361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live advisor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e-guide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7356" y="420177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online Help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86840" y="47701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menu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60960" y="4572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19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683603"/>
            <a:ext cx="7391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is considered to be the electronic equivalent of a user manual?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1722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65386" y="6338340"/>
            <a:ext cx="2068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175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9624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29768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840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live advisor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e-guide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86832" y="420117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online Help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86840" y="47650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menu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4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type of application software is copyrighted and distributed without cost for a trial period?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  Page 143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4" action="ppaction://hlinksldjump"/>
          </p:cNvPr>
          <p:cNvSpPr txBox="1"/>
          <p:nvPr/>
        </p:nvSpPr>
        <p:spPr>
          <a:xfrm>
            <a:off x="1356360" y="31557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shareware</a:t>
            </a:r>
            <a:endParaRPr lang="en-US" sz="2400" b="1" dirty="0"/>
          </a:p>
        </p:txBody>
      </p:sp>
      <p:sp>
        <p:nvSpPr>
          <p:cNvPr id="33" name="TextBox 32">
            <a:hlinkClick r:id="rId3" action="ppaction://hlinksldjump"/>
          </p:cNvPr>
          <p:cNvSpPr txBox="1"/>
          <p:nvPr/>
        </p:nvSpPr>
        <p:spPr>
          <a:xfrm>
            <a:off x="1371600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freeware</a:t>
            </a:r>
            <a:endParaRPr lang="en-US" sz="2400" b="1" dirty="0"/>
          </a:p>
        </p:txBody>
      </p:sp>
      <p:sp>
        <p:nvSpPr>
          <p:cNvPr id="34" name="TextBox 33">
            <a:hlinkClick r:id="rId3" action="ppaction://hlinksldjump"/>
          </p:cNvPr>
          <p:cNvSpPr txBox="1"/>
          <p:nvPr/>
        </p:nvSpPr>
        <p:spPr>
          <a:xfrm>
            <a:off x="1372116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limited trial</a:t>
            </a:r>
            <a:endParaRPr lang="en-US" sz="2400" b="1" dirty="0"/>
          </a:p>
        </p:txBody>
      </p:sp>
      <p:sp>
        <p:nvSpPr>
          <p:cNvPr id="35" name="TextBox 34">
            <a:hlinkClick r:id="rId3" action="ppaction://hlinksldjump"/>
          </p:cNvPr>
          <p:cNvSpPr txBox="1"/>
          <p:nvPr/>
        </p:nvSpPr>
        <p:spPr>
          <a:xfrm>
            <a:off x="1371600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open source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20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4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685800" y="1466671"/>
            <a:ext cx="769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type of computer-based training uses internet technology and consists of application software on the web?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176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685800" y="283464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86840" y="368224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digital training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402596" y="4201775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e-class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86840" y="474930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web-based training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840" y="315571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electronic delivery method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20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553200" y="6400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6679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176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86324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digital training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electronic delivery method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402080" y="42062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e-class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86840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web-based training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685800" y="283464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8" name="Action Button: Back or Previous 37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685800" y="1466671"/>
            <a:ext cx="769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type of computer-based training uses internet technology and consists of application software on the web?</a:t>
            </a:r>
            <a:endParaRPr lang="en-US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20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553200" y="6400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59860" y="6338340"/>
            <a:ext cx="207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176 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44958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2192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228600" y="48006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86840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digital training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8684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electronic delivery method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402080" y="420117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e-class</a:t>
            </a:r>
            <a:endParaRPr lang="en-US" sz="2400" b="1" dirty="0"/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86840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web-based training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685800" y="283464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</a:t>
            </a:r>
            <a:r>
              <a:rPr lang="en-US" b="1" smtClean="0"/>
              <a:t>The Answer Key</a:t>
            </a:r>
            <a:endParaRPr lang="en-US" b="1" dirty="0"/>
          </a:p>
        </p:txBody>
      </p:sp>
      <p:sp>
        <p:nvSpPr>
          <p:cNvPr id="41" name="Action Button: Back or Previous 40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685800" y="1466671"/>
            <a:ext cx="769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type of computer-based training uses internet technology and consists of application software on the web?</a:t>
            </a:r>
            <a:endParaRPr lang="en-US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-15498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0250" y="685800"/>
            <a:ext cx="5715000" cy="990600"/>
          </a:xfrm>
        </p:spPr>
        <p:txBody>
          <a:bodyPr>
            <a:normAutofit fontScale="90000"/>
          </a:bodyPr>
          <a:lstStyle/>
          <a:p>
            <a:pPr lvl="0"/>
            <a:r>
              <a:rPr lang="en-US" sz="4000" b="1" i="1" dirty="0" smtClean="0"/>
              <a:t/>
            </a:r>
            <a:br>
              <a:rPr lang="en-US" sz="4000" b="1" i="1" dirty="0" smtClean="0"/>
            </a:br>
            <a:r>
              <a:rPr lang="en-US" sz="4000" b="1" i="1" dirty="0" smtClean="0"/>
              <a:t/>
            </a:r>
            <a:br>
              <a:rPr lang="en-US" sz="4000" b="1" i="1" dirty="0" smtClean="0"/>
            </a:br>
            <a:r>
              <a:rPr lang="en-US" sz="2700" b="1" i="1" dirty="0" smtClean="0"/>
              <a:t>Answer Key</a:t>
            </a:r>
            <a:br>
              <a:rPr lang="en-US" sz="2700" b="1" i="1" dirty="0" smtClean="0"/>
            </a:br>
            <a:r>
              <a:rPr lang="en-US" sz="2800" b="1" dirty="0" smtClean="0"/>
              <a:t>Application Software</a:t>
            </a:r>
            <a:r>
              <a:rPr lang="en-US" sz="2800" b="1" i="1" dirty="0" smtClean="0"/>
              <a:t>    </a:t>
            </a:r>
            <a:r>
              <a:rPr lang="en-US" sz="2700" b="1" dirty="0" smtClean="0"/>
              <a:t>  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>
              <a:hlinkClick r:id="rId3" action="ppaction://hlinksldjump"/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1295400" y="18288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 = C</a:t>
            </a:r>
            <a:endParaRPr lang="en-US" sz="2400" b="1" dirty="0">
              <a:latin typeface="+mj-lt"/>
            </a:endParaRPr>
          </a:p>
        </p:txBody>
      </p:sp>
      <p:sp>
        <p:nvSpPr>
          <p:cNvPr id="10" name="TextBox 9">
            <a:hlinkClick r:id="rId2" action="ppaction://hlinksldjump"/>
          </p:cNvPr>
          <p:cNvSpPr txBox="1"/>
          <p:nvPr/>
        </p:nvSpPr>
        <p:spPr>
          <a:xfrm>
            <a:off x="6492240" y="64008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14" name="TextBox 13">
            <a:hlinkClick r:id="rId2" action="ppaction://hlinksldjump"/>
          </p:cNvPr>
          <p:cNvSpPr txBox="1"/>
          <p:nvPr/>
        </p:nvSpPr>
        <p:spPr>
          <a:xfrm>
            <a:off x="15240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End Show</a:t>
            </a:r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914400" y="1905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ction Button: Forward or Next 16">
            <a:hlinkClick r:id="rId5" action="ppaction://hlinksldjump" highlightClick="1"/>
          </p:cNvPr>
          <p:cNvSpPr/>
          <p:nvPr/>
        </p:nvSpPr>
        <p:spPr>
          <a:xfrm>
            <a:off x="914400" y="2393196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ction Button: Forward or Next 17">
            <a:hlinkClick r:id="rId6" action="ppaction://hlinksldjump" highlightClick="1"/>
          </p:cNvPr>
          <p:cNvSpPr/>
          <p:nvPr/>
        </p:nvSpPr>
        <p:spPr>
          <a:xfrm>
            <a:off x="914400" y="2864604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ction Button: Forward or Next 18">
            <a:hlinkClick r:id="rId7" action="ppaction://hlinksldjump" highlightClick="1"/>
          </p:cNvPr>
          <p:cNvSpPr/>
          <p:nvPr/>
        </p:nvSpPr>
        <p:spPr>
          <a:xfrm>
            <a:off x="914400" y="3337302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ction Button: Forward or Next 19">
            <a:hlinkClick r:id="rId8" action="ppaction://hlinksldjump" highlightClick="1"/>
          </p:cNvPr>
          <p:cNvSpPr/>
          <p:nvPr/>
        </p:nvSpPr>
        <p:spPr>
          <a:xfrm>
            <a:off x="914400" y="3825498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ction Button: Forward or Next 20">
            <a:hlinkClick r:id="rId9" action="ppaction://hlinksldjump" highlightClick="1"/>
          </p:cNvPr>
          <p:cNvSpPr/>
          <p:nvPr/>
        </p:nvSpPr>
        <p:spPr>
          <a:xfrm>
            <a:off x="3352800" y="1901952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ction Button: Forward or Next 21">
            <a:hlinkClick r:id="rId10" action="ppaction://hlinksldjump" highlightClick="1"/>
          </p:cNvPr>
          <p:cNvSpPr/>
          <p:nvPr/>
        </p:nvSpPr>
        <p:spPr>
          <a:xfrm>
            <a:off x="6096000" y="1889252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ction Button: Forward or Next 22">
            <a:hlinkClick r:id="rId11" action="ppaction://hlinksldjump" highlightClick="1"/>
          </p:cNvPr>
          <p:cNvSpPr/>
          <p:nvPr/>
        </p:nvSpPr>
        <p:spPr>
          <a:xfrm>
            <a:off x="6096000" y="32766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ction Button: Forward or Next 23">
            <a:hlinkClick r:id="rId12" action="ppaction://hlinksldjump" highlightClick="1"/>
          </p:cNvPr>
          <p:cNvSpPr/>
          <p:nvPr/>
        </p:nvSpPr>
        <p:spPr>
          <a:xfrm>
            <a:off x="6096000" y="23622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ction Button: Forward or Next 24">
            <a:hlinkClick r:id="rId13" action="ppaction://hlinksldjump" highlightClick="1"/>
          </p:cNvPr>
          <p:cNvSpPr/>
          <p:nvPr/>
        </p:nvSpPr>
        <p:spPr>
          <a:xfrm>
            <a:off x="6096000" y="2819400"/>
            <a:ext cx="381000" cy="39649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hlinkClick r:id="rId2" action="ppaction://hlinksldjump"/>
          </p:cNvPr>
          <p:cNvSpPr txBox="1"/>
          <p:nvPr/>
        </p:nvSpPr>
        <p:spPr>
          <a:xfrm>
            <a:off x="1295400" y="2326739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Q2 = A</a:t>
            </a:r>
            <a:endParaRPr lang="en-US" sz="2400" b="1" dirty="0">
              <a:latin typeface="+mj-lt"/>
            </a:endParaRPr>
          </a:p>
        </p:txBody>
      </p:sp>
      <p:sp>
        <p:nvSpPr>
          <p:cNvPr id="27" name="TextBox 26">
            <a:hlinkClick r:id="rId2" action="ppaction://hlinksldjump"/>
          </p:cNvPr>
          <p:cNvSpPr txBox="1"/>
          <p:nvPr/>
        </p:nvSpPr>
        <p:spPr>
          <a:xfrm>
            <a:off x="1295400" y="2799437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Q3 = C</a:t>
            </a:r>
            <a:endParaRPr lang="en-US" sz="2400" b="1" dirty="0">
              <a:latin typeface="+mj-lt"/>
            </a:endParaRPr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1295400" y="32766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Q4 </a:t>
            </a:r>
            <a:r>
              <a:rPr lang="en-US" sz="2400" b="1" smtClean="0">
                <a:latin typeface="+mj-lt"/>
              </a:rPr>
              <a:t>= B</a:t>
            </a:r>
            <a:endParaRPr lang="en-US" sz="2400" b="1" dirty="0">
              <a:latin typeface="+mj-lt"/>
            </a:endParaRP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295400" y="37338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Q5 = D</a:t>
            </a:r>
            <a:endParaRPr lang="en-US" sz="2400" b="1" dirty="0">
              <a:latin typeface="+mj-lt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3810000" y="18288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Q8   = B</a:t>
            </a:r>
            <a:endParaRPr lang="en-US" sz="2400" b="1" dirty="0">
              <a:latin typeface="+mj-lt"/>
            </a:endParaRPr>
          </a:p>
        </p:txBody>
      </p:sp>
      <p:sp>
        <p:nvSpPr>
          <p:cNvPr id="31" name="Action Button: Forward or Next 30">
            <a:hlinkClick r:id="rId14" action="ppaction://hlinksldjump" highlightClick="1"/>
          </p:cNvPr>
          <p:cNvSpPr/>
          <p:nvPr/>
        </p:nvSpPr>
        <p:spPr>
          <a:xfrm>
            <a:off x="914400" y="4312404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295400" y="4247237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Q6 = A</a:t>
            </a:r>
            <a:endParaRPr lang="en-US" sz="2400" b="1" dirty="0">
              <a:latin typeface="+mj-lt"/>
            </a:endParaRPr>
          </a:p>
        </p:txBody>
      </p:sp>
      <p:sp>
        <p:nvSpPr>
          <p:cNvPr id="33" name="Action Button: Forward or Next 32">
            <a:hlinkClick r:id="rId15" action="ppaction://hlinksldjump" highlightClick="1"/>
          </p:cNvPr>
          <p:cNvSpPr/>
          <p:nvPr/>
        </p:nvSpPr>
        <p:spPr>
          <a:xfrm>
            <a:off x="914400" y="4816098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295400" y="4765139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Q7 = C</a:t>
            </a:r>
            <a:endParaRPr lang="en-US" sz="2400" b="1" dirty="0">
              <a:latin typeface="+mj-lt"/>
            </a:endParaRPr>
          </a:p>
        </p:txBody>
      </p:sp>
      <p:sp>
        <p:nvSpPr>
          <p:cNvPr id="35" name="Action Button: Forward or Next 34">
            <a:hlinkClick r:id="rId16" action="ppaction://hlinksldjump" highlightClick="1"/>
          </p:cNvPr>
          <p:cNvSpPr/>
          <p:nvPr/>
        </p:nvSpPr>
        <p:spPr>
          <a:xfrm>
            <a:off x="3352800" y="2377698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Action Button: Forward or Next 35">
            <a:hlinkClick r:id="rId17" action="ppaction://hlinksldjump" highlightClick="1"/>
          </p:cNvPr>
          <p:cNvSpPr/>
          <p:nvPr/>
        </p:nvSpPr>
        <p:spPr>
          <a:xfrm>
            <a:off x="3352800" y="2850396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Action Button: Forward or Next 36">
            <a:hlinkClick r:id="rId18" action="ppaction://hlinksldjump" highlightClick="1"/>
          </p:cNvPr>
          <p:cNvSpPr/>
          <p:nvPr/>
        </p:nvSpPr>
        <p:spPr>
          <a:xfrm>
            <a:off x="3352800" y="3309104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ction Button: Forward or Next 37">
            <a:hlinkClick r:id="rId19" action="ppaction://hlinksldjump" highlightClick="1"/>
          </p:cNvPr>
          <p:cNvSpPr/>
          <p:nvPr/>
        </p:nvSpPr>
        <p:spPr>
          <a:xfrm>
            <a:off x="3352800" y="37973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Action Button: Forward or Next 38">
            <a:hlinkClick r:id="rId20" action="ppaction://hlinksldjump" highlightClick="1"/>
          </p:cNvPr>
          <p:cNvSpPr/>
          <p:nvPr/>
        </p:nvSpPr>
        <p:spPr>
          <a:xfrm>
            <a:off x="3352800" y="4298196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Action Button: Forward or Next 39">
            <a:hlinkClick r:id="rId21" action="ppaction://hlinksldjump" highlightClick="1"/>
          </p:cNvPr>
          <p:cNvSpPr/>
          <p:nvPr/>
        </p:nvSpPr>
        <p:spPr>
          <a:xfrm>
            <a:off x="3352800" y="4785102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ction Button: Forward or Next 40">
            <a:hlinkClick r:id="rId22" action="ppaction://hlinksldjump" highlightClick="1"/>
          </p:cNvPr>
          <p:cNvSpPr/>
          <p:nvPr/>
        </p:nvSpPr>
        <p:spPr>
          <a:xfrm>
            <a:off x="6096000" y="3749298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Action Button: Forward or Next 41">
            <a:hlinkClick r:id="rId23" action="ppaction://hlinksldjump" highlightClick="1"/>
          </p:cNvPr>
          <p:cNvSpPr/>
          <p:nvPr/>
        </p:nvSpPr>
        <p:spPr>
          <a:xfrm>
            <a:off x="6096000" y="4220706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hlinkClick r:id="rId2" action="ppaction://hlinksldjump"/>
          </p:cNvPr>
          <p:cNvSpPr txBox="1"/>
          <p:nvPr/>
        </p:nvSpPr>
        <p:spPr>
          <a:xfrm>
            <a:off x="3810000" y="2311241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Q9   = D</a:t>
            </a:r>
            <a:endParaRPr lang="en-US" sz="2400" b="1" dirty="0">
              <a:latin typeface="+mj-lt"/>
            </a:endParaRPr>
          </a:p>
        </p:txBody>
      </p:sp>
      <p:sp>
        <p:nvSpPr>
          <p:cNvPr id="44" name="TextBox 43">
            <a:hlinkClick r:id="rId2" action="ppaction://hlinksldjump"/>
          </p:cNvPr>
          <p:cNvSpPr txBox="1"/>
          <p:nvPr/>
        </p:nvSpPr>
        <p:spPr>
          <a:xfrm>
            <a:off x="3810000" y="2783939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Q10 = A</a:t>
            </a:r>
            <a:endParaRPr lang="en-US" sz="2400" b="1" dirty="0">
              <a:latin typeface="+mj-lt"/>
            </a:endParaRPr>
          </a:p>
        </p:txBody>
      </p:sp>
      <p:sp>
        <p:nvSpPr>
          <p:cNvPr id="45" name="TextBox 44">
            <a:hlinkClick r:id="rId2" action="ppaction://hlinksldjump"/>
          </p:cNvPr>
          <p:cNvSpPr txBox="1"/>
          <p:nvPr/>
        </p:nvSpPr>
        <p:spPr>
          <a:xfrm>
            <a:off x="3810000" y="3256637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Q11 = C</a:t>
            </a:r>
            <a:endParaRPr lang="en-US" sz="2400" b="1" dirty="0">
              <a:latin typeface="+mj-lt"/>
            </a:endParaRPr>
          </a:p>
        </p:txBody>
      </p:sp>
      <p:sp>
        <p:nvSpPr>
          <p:cNvPr id="46" name="TextBox 45">
            <a:hlinkClick r:id="rId2" action="ppaction://hlinksldjump"/>
          </p:cNvPr>
          <p:cNvSpPr txBox="1"/>
          <p:nvPr/>
        </p:nvSpPr>
        <p:spPr>
          <a:xfrm>
            <a:off x="3810000" y="37338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Q12 = B</a:t>
            </a:r>
            <a:endParaRPr lang="en-US" sz="2400" b="1" dirty="0">
              <a:latin typeface="+mj-lt"/>
            </a:endParaRPr>
          </a:p>
        </p:txBody>
      </p:sp>
      <p:sp>
        <p:nvSpPr>
          <p:cNvPr id="47" name="TextBox 46">
            <a:hlinkClick r:id="rId2" action="ppaction://hlinksldjump"/>
          </p:cNvPr>
          <p:cNvSpPr txBox="1"/>
          <p:nvPr/>
        </p:nvSpPr>
        <p:spPr>
          <a:xfrm>
            <a:off x="3810000" y="4247237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Q13 = D</a:t>
            </a:r>
            <a:endParaRPr lang="en-US" sz="2400" b="1" dirty="0">
              <a:latin typeface="+mj-lt"/>
            </a:endParaRPr>
          </a:p>
        </p:txBody>
      </p:sp>
      <p:sp>
        <p:nvSpPr>
          <p:cNvPr id="48" name="TextBox 47">
            <a:hlinkClick r:id="rId2" action="ppaction://hlinksldjump"/>
          </p:cNvPr>
          <p:cNvSpPr txBox="1"/>
          <p:nvPr/>
        </p:nvSpPr>
        <p:spPr>
          <a:xfrm>
            <a:off x="3810000" y="4719935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Q14 = C</a:t>
            </a:r>
            <a:endParaRPr lang="en-US" sz="2400" b="1" dirty="0">
              <a:latin typeface="+mj-lt"/>
            </a:endParaRPr>
          </a:p>
        </p:txBody>
      </p:sp>
      <p:sp>
        <p:nvSpPr>
          <p:cNvPr id="49" name="TextBox 48">
            <a:hlinkClick r:id="rId2" action="ppaction://hlinksldjump"/>
          </p:cNvPr>
          <p:cNvSpPr txBox="1"/>
          <p:nvPr/>
        </p:nvSpPr>
        <p:spPr>
          <a:xfrm>
            <a:off x="6477000" y="1808837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Q15 = B</a:t>
            </a:r>
            <a:endParaRPr lang="en-US" sz="2400" b="1" dirty="0">
              <a:latin typeface="+mj-lt"/>
            </a:endParaRPr>
          </a:p>
        </p:txBody>
      </p:sp>
      <p:sp>
        <p:nvSpPr>
          <p:cNvPr id="50" name="TextBox 49">
            <a:hlinkClick r:id="rId2" action="ppaction://hlinksldjump"/>
          </p:cNvPr>
          <p:cNvSpPr txBox="1"/>
          <p:nvPr/>
        </p:nvSpPr>
        <p:spPr>
          <a:xfrm>
            <a:off x="6477000" y="2297033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Q16 = A</a:t>
            </a:r>
            <a:endParaRPr lang="en-US" sz="2400" b="1" dirty="0">
              <a:latin typeface="+mj-lt"/>
            </a:endParaRPr>
          </a:p>
        </p:txBody>
      </p:sp>
      <p:sp>
        <p:nvSpPr>
          <p:cNvPr id="51" name="TextBox 50">
            <a:hlinkClick r:id="rId2" action="ppaction://hlinksldjump"/>
          </p:cNvPr>
          <p:cNvSpPr txBox="1"/>
          <p:nvPr/>
        </p:nvSpPr>
        <p:spPr>
          <a:xfrm>
            <a:off x="6477000" y="2754233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Q17 = C</a:t>
            </a:r>
            <a:endParaRPr lang="en-US" sz="2400" b="1" dirty="0">
              <a:latin typeface="+mj-lt"/>
            </a:endParaRPr>
          </a:p>
        </p:txBody>
      </p:sp>
      <p:sp>
        <p:nvSpPr>
          <p:cNvPr id="52" name="TextBox 51">
            <a:hlinkClick r:id="rId2" action="ppaction://hlinksldjump"/>
          </p:cNvPr>
          <p:cNvSpPr txBox="1"/>
          <p:nvPr/>
        </p:nvSpPr>
        <p:spPr>
          <a:xfrm>
            <a:off x="6477000" y="3195419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Q18 = B</a:t>
            </a:r>
            <a:endParaRPr lang="en-US" sz="2400" b="1" dirty="0">
              <a:latin typeface="+mj-lt"/>
            </a:endParaRPr>
          </a:p>
        </p:txBody>
      </p:sp>
      <p:sp>
        <p:nvSpPr>
          <p:cNvPr id="53" name="TextBox 52">
            <a:hlinkClick r:id="rId2" action="ppaction://hlinksldjump"/>
          </p:cNvPr>
          <p:cNvSpPr txBox="1"/>
          <p:nvPr/>
        </p:nvSpPr>
        <p:spPr>
          <a:xfrm>
            <a:off x="6477000" y="3698339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Q19 = C</a:t>
            </a:r>
            <a:endParaRPr lang="en-US" sz="2400" b="1" dirty="0">
              <a:latin typeface="+mj-lt"/>
            </a:endParaRPr>
          </a:p>
        </p:txBody>
      </p:sp>
      <p:sp>
        <p:nvSpPr>
          <p:cNvPr id="54" name="TextBox 53">
            <a:hlinkClick r:id="rId2" action="ppaction://hlinksldjump"/>
          </p:cNvPr>
          <p:cNvSpPr txBox="1"/>
          <p:nvPr/>
        </p:nvSpPr>
        <p:spPr>
          <a:xfrm>
            <a:off x="6477000" y="4156055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Q20 = D</a:t>
            </a:r>
            <a:endParaRPr lang="en-US" sz="2400" b="1" dirty="0">
              <a:latin typeface="+mj-lt"/>
            </a:endParaRPr>
          </a:p>
        </p:txBody>
      </p:sp>
      <p:cxnSp>
        <p:nvCxnSpPr>
          <p:cNvPr id="59" name="Straight Connector 58">
            <a:hlinkClick r:id="rId2" action="ppaction://hlinksldjump"/>
          </p:cNvPr>
          <p:cNvCxnSpPr/>
          <p:nvPr/>
        </p:nvCxnSpPr>
        <p:spPr>
          <a:xfrm>
            <a:off x="838200" y="1600200"/>
            <a:ext cx="73914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Action Button: End 66">
            <a:hlinkClick r:id="" action="ppaction://hlinkshowjump?jump=endshow" highlightClick="1"/>
          </p:cNvPr>
          <p:cNvSpPr/>
          <p:nvPr/>
        </p:nvSpPr>
        <p:spPr>
          <a:xfrm>
            <a:off x="258306" y="5943600"/>
            <a:ext cx="533400" cy="457200"/>
          </a:xfrm>
          <a:prstGeom prst="actionButtonEn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Action Button: Back or Previous 54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Action Button: Home 55">
            <a:hlinkClick r:id="rId3" action="ppaction://hlinksldjump" highlightClick="1"/>
          </p:cNvPr>
          <p:cNvSpPr/>
          <p:nvPr/>
        </p:nvSpPr>
        <p:spPr>
          <a:xfrm>
            <a:off x="258580" y="531901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400" b="1" dirty="0"/>
          </a:p>
        </p:txBody>
      </p:sp>
      <p:sp>
        <p:nvSpPr>
          <p:cNvPr id="57" name="TextBox 56">
            <a:hlinkClick r:id="rId2" action="ppaction://hlinksldjump"/>
          </p:cNvPr>
          <p:cNvSpPr txBox="1"/>
          <p:nvPr/>
        </p:nvSpPr>
        <p:spPr>
          <a:xfrm>
            <a:off x="762000" y="5334000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</a:t>
            </a:r>
            <a:endParaRPr lang="en-US" dirty="0"/>
          </a:p>
        </p:txBody>
      </p:sp>
      <p:sp>
        <p:nvSpPr>
          <p:cNvPr id="14" name="Action Button: Forward or Next 13">
            <a:hlinkClick r:id="rId2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2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2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type of application software is copyrighted and distributed without cost for a trial period?</a:t>
            </a:r>
            <a:endParaRPr lang="en-US" sz="2400" b="1" dirty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248400" y="6400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83280" y="6338340"/>
            <a:ext cx="2102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143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9020" y="5851902"/>
            <a:ext cx="2133600" cy="60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ction Button: Home 27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137160" y="6400800"/>
            <a:ext cx="6858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2" name="Straight Connector 31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freeware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5636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shareware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limited trial</a:t>
            </a:r>
          </a:p>
        </p:txBody>
      </p:sp>
      <p:sp>
        <p:nvSpPr>
          <p:cNvPr id="36" name="TextBox 35">
            <a:hlinkClick r:id="rId2" action="ppaction://hlinksldjump"/>
          </p:cNvPr>
          <p:cNvSpPr txBox="1"/>
          <p:nvPr/>
        </p:nvSpPr>
        <p:spPr>
          <a:xfrm>
            <a:off x="1371600" y="47548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open source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0" name="Action Button: Back or Previous 29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2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Action Button: Forward or Next 14">
            <a:hlinkClick r:id="rId2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Action Button: Forward or Next 15">
            <a:hlinkClick r:id="rId3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62000" y="1524000"/>
            <a:ext cx="746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type of application software is copyrighted and distributed without cost for a trial period?</a:t>
            </a:r>
          </a:p>
          <a:p>
            <a:endParaRPr lang="en-US" sz="2400" b="1" dirty="0" smtClean="0"/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276600" y="63383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143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6" name="Content Placeholder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5514" y="5943600"/>
            <a:ext cx="1934980" cy="5496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4000" b="1" dirty="0" smtClean="0"/>
              <a:t>Correct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2">
            <a:hlinkClick r:id="rId4" action="ppaction://hlinksldjump"/>
          </p:cNvPr>
          <p:cNvSpPr txBox="1">
            <a:spLocks/>
          </p:cNvSpPr>
          <p:nvPr/>
        </p:nvSpPr>
        <p:spPr>
          <a:xfrm>
            <a:off x="1371600" y="34290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152400" y="32004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36880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freeware</a:t>
            </a:r>
          </a:p>
        </p:txBody>
      </p:sp>
      <p:sp>
        <p:nvSpPr>
          <p:cNvPr id="34" name="TextBox 33">
            <a:hlinkClick r:id="rId2" action="ppaction://hlinksldjump"/>
          </p:cNvPr>
          <p:cNvSpPr txBox="1"/>
          <p:nvPr/>
        </p:nvSpPr>
        <p:spPr>
          <a:xfrm>
            <a:off x="1356360" y="31546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shareware</a:t>
            </a:r>
          </a:p>
        </p:txBody>
      </p:sp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371600" y="422148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limited trial</a:t>
            </a:r>
          </a:p>
        </p:txBody>
      </p:sp>
      <p:sp>
        <p:nvSpPr>
          <p:cNvPr id="38" name="TextBox 37">
            <a:hlinkClick r:id="rId2" action="ppaction://hlinksldjump"/>
          </p:cNvPr>
          <p:cNvSpPr txBox="1"/>
          <p:nvPr/>
        </p:nvSpPr>
        <p:spPr>
          <a:xfrm>
            <a:off x="1371600" y="4750336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open source</a:t>
            </a:r>
          </a:p>
        </p:txBody>
      </p:sp>
      <p:sp>
        <p:nvSpPr>
          <p:cNvPr id="39" name="TextBox 38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40" name="Action Button: Forward or Next 39">
            <a:hlinkClick r:id="" action="ppaction://hlinkshowjump?jump=nextslide" highlightClick="1"/>
          </p:cNvPr>
          <p:cNvSpPr/>
          <p:nvPr/>
        </p:nvSpPr>
        <p:spPr>
          <a:xfrm>
            <a:off x="5775960" y="5928610"/>
            <a:ext cx="3124200" cy="53340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 Here For Next Question</a:t>
            </a:r>
            <a:endParaRPr lang="en-US" b="1" dirty="0"/>
          </a:p>
        </p:txBody>
      </p:sp>
      <p:sp>
        <p:nvSpPr>
          <p:cNvPr id="33" name="Action Button: Back or Previous 32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>
              <a:lumMod val="75000"/>
              <a:alpha val="17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20440" y="762000"/>
            <a:ext cx="1905000" cy="369332"/>
          </a:xfrm>
          <a:prstGeom prst="rect">
            <a:avLst/>
          </a:prstGeom>
          <a:solidFill>
            <a:schemeClr val="accent1"/>
          </a:solidFill>
          <a:ln w="2222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Question  3</a:t>
            </a:r>
            <a:endParaRPr lang="en-US" dirty="0"/>
          </a:p>
        </p:txBody>
      </p:sp>
      <p:sp>
        <p:nvSpPr>
          <p:cNvPr id="14" name="Action Button: Forward or Next 13">
            <a:hlinkClick r:id="rId3" action="ppaction://hlinksldjump" highlightClick="1"/>
          </p:cNvPr>
          <p:cNvSpPr/>
          <p:nvPr/>
        </p:nvSpPr>
        <p:spPr>
          <a:xfrm>
            <a:off x="838200" y="48006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Action Button: Forward or Next 14">
            <a:hlinkClick r:id="rId3" action="ppaction://hlinksldjump" highlightClick="1"/>
          </p:cNvPr>
          <p:cNvSpPr/>
          <p:nvPr/>
        </p:nvSpPr>
        <p:spPr>
          <a:xfrm>
            <a:off x="838200" y="3730752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Action Button: Forward or Next 15">
            <a:hlinkClick r:id="rId4" action="ppaction://hlinksldjump" highlightClick="1"/>
          </p:cNvPr>
          <p:cNvSpPr/>
          <p:nvPr/>
        </p:nvSpPr>
        <p:spPr>
          <a:xfrm>
            <a:off x="838200" y="4261104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Action Button: Forward or Next 16">
            <a:hlinkClick r:id="rId3" action="ppaction://hlinksldjump" highlightClick="1"/>
          </p:cNvPr>
          <p:cNvSpPr/>
          <p:nvPr/>
        </p:nvSpPr>
        <p:spPr>
          <a:xfrm>
            <a:off x="838200" y="3200400"/>
            <a:ext cx="457200" cy="4156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Content Placeholder 2">
            <a:hlinkClick r:id="rId5" action="ppaction://hlinksldjump"/>
          </p:cNvPr>
          <p:cNvSpPr txBox="1">
            <a:spLocks/>
          </p:cNvSpPr>
          <p:nvPr/>
        </p:nvSpPr>
        <p:spPr>
          <a:xfrm>
            <a:off x="1371600" y="2895600"/>
            <a:ext cx="6629400" cy="3810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endParaRPr lang="en-US" sz="2900" b="1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6858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4" name="TextBox 23">
            <a:hlinkClick r:id="rId2" action="ppaction://hlinksldjump"/>
          </p:cNvPr>
          <p:cNvSpPr txBox="1"/>
          <p:nvPr/>
        </p:nvSpPr>
        <p:spPr>
          <a:xfrm>
            <a:off x="731520" y="1524000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technique can be used to ensure the software is not installed on more computers than legally licensed?</a:t>
            </a:r>
          </a:p>
        </p:txBody>
      </p:sp>
      <p:sp>
        <p:nvSpPr>
          <p:cNvPr id="21" name="TextBox 20">
            <a:hlinkClick r:id="rId2" action="ppaction://hlinksldjump"/>
          </p:cNvPr>
          <p:cNvSpPr txBox="1"/>
          <p:nvPr/>
        </p:nvSpPr>
        <p:spPr>
          <a:xfrm>
            <a:off x="60960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Quiz 3</a:t>
            </a:r>
            <a:endParaRPr lang="en-US" b="1" dirty="0"/>
          </a:p>
        </p:txBody>
      </p:sp>
      <p:sp>
        <p:nvSpPr>
          <p:cNvPr id="22" name="TextBox 21">
            <a:hlinkClick r:id="rId2" action="ppaction://hlinksldjump"/>
          </p:cNvPr>
          <p:cNvSpPr txBox="1"/>
          <p:nvPr/>
        </p:nvSpPr>
        <p:spPr>
          <a:xfrm>
            <a:off x="3352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Textbook: Page 143  </a:t>
            </a:r>
            <a:endParaRPr lang="en-US" b="1" dirty="0"/>
          </a:p>
        </p:txBody>
      </p:sp>
      <p:sp>
        <p:nvSpPr>
          <p:cNvPr id="25" name="TextBox 24">
            <a:hlinkClick r:id="rId2" action="ppaction://hlinksldjump"/>
          </p:cNvPr>
          <p:cNvSpPr txBox="1"/>
          <p:nvPr/>
        </p:nvSpPr>
        <p:spPr>
          <a:xfrm>
            <a:off x="685800" y="1143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=================================================================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27" name="Action Button: Home 26">
            <a:hlinkClick r:id="rId6" action="ppaction://hlinksldjump" highlightClick="1"/>
          </p:cNvPr>
          <p:cNvSpPr/>
          <p:nvPr/>
        </p:nvSpPr>
        <p:spPr>
          <a:xfrm>
            <a:off x="228600" y="5943600"/>
            <a:ext cx="530352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791980" y="638581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Previous</a:t>
            </a:r>
          </a:p>
          <a:p>
            <a:pPr algn="ctr"/>
            <a:r>
              <a:rPr lang="en-US" sz="1200" b="1" dirty="0" smtClean="0"/>
              <a:t>Slide</a:t>
            </a:r>
          </a:p>
        </p:txBody>
      </p:sp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13716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</a:t>
            </a:r>
          </a:p>
          <a:p>
            <a:pPr algn="ctr"/>
            <a:r>
              <a:rPr lang="en-US" sz="1200" b="1" dirty="0" smtClean="0"/>
              <a:t>Menu</a:t>
            </a:r>
            <a:endParaRPr lang="en-US" sz="1200" b="1" dirty="0"/>
          </a:p>
        </p:txBody>
      </p:sp>
      <p:cxnSp>
        <p:nvCxnSpPr>
          <p:cNvPr id="30" name="Straight Connector 29">
            <a:hlinkClick r:id="rId2" action="ppaction://hlinksldjump"/>
          </p:cNvPr>
          <p:cNvCxnSpPr/>
          <p:nvPr/>
        </p:nvCxnSpPr>
        <p:spPr>
          <a:xfrm>
            <a:off x="228600" y="5867400"/>
            <a:ext cx="8686800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hlinkClick r:id="rId2" action="ppaction://hlinksldjump"/>
          </p:cNvPr>
          <p:cNvSpPr txBox="1"/>
          <p:nvPr/>
        </p:nvSpPr>
        <p:spPr>
          <a:xfrm>
            <a:off x="762000" y="2819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Click On: A, B, C, or D</a:t>
            </a:r>
            <a:endParaRPr lang="en-US" b="1" dirty="0"/>
          </a:p>
        </p:txBody>
      </p:sp>
      <p:sp>
        <p:nvSpPr>
          <p:cNvPr id="32" name="TextBox 31">
            <a:hlinkClick r:id="rId2" action="ppaction://hlinksldjump"/>
          </p:cNvPr>
          <p:cNvSpPr txBox="1"/>
          <p:nvPr/>
        </p:nvSpPr>
        <p:spPr>
          <a:xfrm>
            <a:off x="1371600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encryption</a:t>
            </a:r>
          </a:p>
        </p:txBody>
      </p:sp>
      <p:sp>
        <p:nvSpPr>
          <p:cNvPr id="33" name="TextBox 32">
            <a:hlinkClick r:id="rId2" action="ppaction://hlinksldjump"/>
          </p:cNvPr>
          <p:cNvSpPr txBox="1"/>
          <p:nvPr/>
        </p:nvSpPr>
        <p:spPr>
          <a:xfrm>
            <a:off x="1371600" y="316536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pass code</a:t>
            </a:r>
          </a:p>
        </p:txBody>
      </p:sp>
      <p:sp>
        <p:nvSpPr>
          <p:cNvPr id="34" name="TextBox 33">
            <a:hlinkClick r:id="rId4" action="ppaction://hlinksldjump"/>
          </p:cNvPr>
          <p:cNvSpPr txBox="1"/>
          <p:nvPr/>
        </p:nvSpPr>
        <p:spPr>
          <a:xfrm>
            <a:off x="1371600" y="4170184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product activation</a:t>
            </a:r>
          </a:p>
        </p:txBody>
      </p: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371600" y="367284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assisted installation </a:t>
            </a:r>
          </a:p>
        </p:txBody>
      </p:sp>
      <p:sp>
        <p:nvSpPr>
          <p:cNvPr id="36" name="Action Button: Back or Previous 35">
            <a:hlinkClick r:id="" action="ppaction://hlinkshowjump?jump=previousslide" highlightClick="1"/>
          </p:cNvPr>
          <p:cNvSpPr/>
          <p:nvPr/>
        </p:nvSpPr>
        <p:spPr>
          <a:xfrm>
            <a:off x="959370" y="59436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5835</TotalTime>
  <Words>3574</Words>
  <Application>Microsoft Office PowerPoint</Application>
  <PresentationFormat>On-screen Show (4:3)</PresentationFormat>
  <Paragraphs>1523</Paragraphs>
  <Slides>63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4" baseType="lpstr">
      <vt:lpstr>Office Theme</vt:lpstr>
      <vt:lpstr>Slide 1</vt:lpstr>
      <vt:lpstr>Multiple Choice Main Menu Application Software    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  Answer Key Application Software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Ten Question Quiz</dc:title>
  <dc:creator>Jack</dc:creator>
  <cp:lastModifiedBy>Jack</cp:lastModifiedBy>
  <cp:revision>603</cp:revision>
  <dcterms:created xsi:type="dcterms:W3CDTF">2008-05-20T16:40:50Z</dcterms:created>
  <dcterms:modified xsi:type="dcterms:W3CDTF">2009-02-26T00:06:16Z</dcterms:modified>
</cp:coreProperties>
</file>