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72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7" Type="http://schemas.openxmlformats.org/officeDocument/2006/relationships/slide" Target="slide3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9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9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5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7" Type="http://schemas.openxmlformats.org/officeDocument/2006/relationships/slide" Target="slide45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8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4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4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endParaRPr lang="en-US" sz="24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4 -  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9880" y="41910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Components of the System Unit</a:t>
            </a:r>
            <a:endParaRPr lang="en-US" sz="24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6836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interprets and carries out the basic instructions that operate a computer?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83280" y="6338340"/>
            <a:ext cx="213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213  </a:t>
            </a:r>
            <a:endParaRPr lang="en-US" b="1" dirty="0"/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3873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7160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CPU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6836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interprets and carries out the basic instructions that operate a computer?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06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hlinkClick r:id="rId6" action="ppaction://hlinksldjump"/>
          </p:cNvPr>
          <p:cNvSpPr txBox="1"/>
          <p:nvPr/>
        </p:nvSpPr>
        <p:spPr>
          <a:xfrm>
            <a:off x="140208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7160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CPU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7526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processor core?</a:t>
            </a:r>
            <a:endParaRPr lang="en-US" sz="2300" b="1" dirty="0" smtClean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dual-core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tri-core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quad-core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multi-core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28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85800" y="1748135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processor core?</a:t>
            </a:r>
            <a:endParaRPr lang="en-US" sz="2300" b="1" dirty="0" smtClean="0"/>
          </a:p>
        </p:txBody>
      </p:sp>
      <p:sp>
        <p:nvSpPr>
          <p:cNvPr id="24" name="TextBox 23">
            <a:hlinkClick r:id="rId5" action="ppaction://hlinksldjump"/>
          </p:cNvPr>
          <p:cNvSpPr txBox="1"/>
          <p:nvPr/>
        </p:nvSpPr>
        <p:spPr>
          <a:xfrm>
            <a:off x="1386324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dual-core</a:t>
            </a:r>
            <a:endParaRPr lang="en-US" sz="2400" b="1" dirty="0"/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tri-core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quad-core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59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multi-core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7526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processor core?</a:t>
            </a:r>
            <a:endParaRPr lang="en-US" sz="2300" b="1" dirty="0" smtClean="0"/>
          </a:p>
        </p:txBody>
      </p:sp>
      <p:sp>
        <p:nvSpPr>
          <p:cNvPr id="28" name="TextBox 27">
            <a:hlinkClick r:id="rId5" action="ppaction://hlinksldjump"/>
          </p:cNvPr>
          <p:cNvSpPr txBox="1"/>
          <p:nvPr/>
        </p:nvSpPr>
        <p:spPr>
          <a:xfrm>
            <a:off x="1386840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dual-core</a:t>
            </a:r>
            <a:endParaRPr lang="en-US" sz="2400" b="1" dirty="0"/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tri-core</a:t>
            </a:r>
          </a:p>
        </p:txBody>
      </p:sp>
      <p:sp>
        <p:nvSpPr>
          <p:cNvPr id="32" name="TextBox 31">
            <a:hlinkClick r:id="rId5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quad-core</a:t>
            </a:r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40259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multi-core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836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two components of a typical processor is the control unit and the ______________.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transistor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836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two components of a typical processor is the control unit and the ______________.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34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38684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87356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transistor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836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two components of a typical processor is the control unit and the ______________.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8684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356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transistor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2264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component of the processor interprets and carries out the instructions of a program?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 unit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2264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component of the processor interprets and carries out the instructions of a program?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22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 unit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7160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7211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60960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200" b="1" dirty="0" smtClean="0"/>
              <a:t>The Components of the System Unit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4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2264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component of the processor interprets and carries out the instructions of a program?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hlinkClick r:id="rId6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 unit</a:t>
            </a:r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7108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7211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order of the four basic operations of a machine cycle?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execute, fetch, decode, store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decode, execute, fetch, store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fetch, execute, store, decode 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fetch, decode, execute, store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order of the four basic operations of a machine cycle?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40208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execute, fetch, decode, store</a:t>
            </a:r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decode, execute, fetch, store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08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fetch, execute, store, decode 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08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fetch, decode, execute, store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order of the four basic operations of a machine cycle?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4612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76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execute, fetch, decode, store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decode, execute, fetch, store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fetch, execute, store, decode 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fetch, decode, execute, store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Small, high speed storage locations that temporarily hold data and instructions </a:t>
            </a:r>
            <a:r>
              <a:rPr lang="en-US" sz="2400" b="1" u="sng" dirty="0" smtClean="0"/>
              <a:t>in the processor</a:t>
            </a:r>
            <a:r>
              <a:rPr lang="en-US" sz="2400" b="1" dirty="0" smtClean="0"/>
              <a:t> are called _____________.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216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files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registers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45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Small, high speed storage locations that temporarily hold data and instructions </a:t>
            </a:r>
            <a:r>
              <a:rPr lang="en-US" sz="2400" b="1" u="sng" dirty="0" smtClean="0"/>
              <a:t>in the processor</a:t>
            </a:r>
            <a:r>
              <a:rPr lang="en-US" sz="2400" b="1" dirty="0" smtClean="0"/>
              <a:t> are called _____________.</a:t>
            </a:r>
            <a:endParaRPr lang="en-US" sz="2400" b="1" dirty="0"/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files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registers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bits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7356" y="47345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216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Small, high speed storage locations that temporarily hold data and instructions </a:t>
            </a:r>
            <a:r>
              <a:rPr lang="en-US" sz="2400" b="1" u="sng" dirty="0" smtClean="0"/>
              <a:t>in the processor</a:t>
            </a:r>
            <a:r>
              <a:rPr lang="en-US" sz="2400" b="1" dirty="0" smtClean="0"/>
              <a:t> are called _____________.</a:t>
            </a:r>
            <a:endParaRPr lang="en-US" sz="2400" b="1" dirty="0"/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files</a:t>
            </a: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registers</a:t>
            </a:r>
          </a:p>
        </p:txBody>
      </p:sp>
      <p:sp>
        <p:nvSpPr>
          <p:cNvPr id="44" name="TextBox 43">
            <a:hlinkClick r:id="rId5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bits</a:t>
            </a:r>
          </a:p>
        </p:txBody>
      </p:sp>
      <p:sp>
        <p:nvSpPr>
          <p:cNvPr id="45" name="TextBox 44">
            <a:hlinkClick r:id="rId5" action="ppaction://hlinksldjump"/>
          </p:cNvPr>
          <p:cNvSpPr txBox="1"/>
          <p:nvPr/>
        </p:nvSpPr>
        <p:spPr>
          <a:xfrm>
            <a:off x="1387356" y="47345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function of a heat sink is to 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 joints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disperse heat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conduct power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49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 devices 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function of a heat sink is to 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98520" y="6338340"/>
            <a:ext cx="217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219  </a:t>
            </a:r>
            <a:endParaRPr lang="en-US" b="1" dirty="0"/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 joints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disperse heat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conduct power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386840" y="4749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 devices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function of a heat sink is to 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0840" y="6338340"/>
            <a:ext cx="207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219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 joints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08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disperse heat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conduct power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7356" y="4749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 devices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computer component that comes in many shapes and sizes and holds the main computer parts.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supply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unit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drive bay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housing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5312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for multiple processors running simultaneously to execute a single task?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220 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parallel processing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front side bus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advanced transfer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multi-threading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116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for multiple processors running simultaneously to execute a single task?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parallel processing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front side bus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advanced transfer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multi-threading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312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for multiple processors running simultaneously to execute a single task?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46120" y="6338340"/>
            <a:ext cx="2248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parallel processing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front side bus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advanced transfer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multi-threading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____________ system is a unique numbering system of 0s and 1s.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binary 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microcode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unicode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arithmetic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____________ system is a unique numbering system of 0s and 1s.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binary </a:t>
            </a:r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microcode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unicode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735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arithmetic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____________ system is a unique numbering system of 0s and 1s.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221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binary 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microcode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unicode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arithmetic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of the following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one of the three basic categories of items that memory stores?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software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modifiers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in applications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applications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of the following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one of the three basic categories of items that memory stores?</a:t>
            </a:r>
            <a:endParaRPr lang="en-US" sz="2400" b="1" dirty="0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software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modifiers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in applications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applications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223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3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3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of the following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one of the three basic categories of items that memory stores?</a:t>
            </a:r>
            <a:endParaRPr lang="en-US" sz="2400" b="1" dirty="0"/>
          </a:p>
        </p:txBody>
      </p:sp>
      <p:sp>
        <p:nvSpPr>
          <p:cNvPr id="33" name="TextBox 32">
            <a:hlinkClick r:id="rId7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software</a:t>
            </a:r>
          </a:p>
        </p:txBody>
      </p:sp>
      <p:sp>
        <p:nvSpPr>
          <p:cNvPr id="43" name="TextBox 42">
            <a:hlinkClick r:id="rId7" action="ppaction://hlinksldjump"/>
          </p:cNvPr>
          <p:cNvSpPr txBox="1"/>
          <p:nvPr/>
        </p:nvSpPr>
        <p:spPr>
          <a:xfrm>
            <a:off x="138735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modifiers</a:t>
            </a:r>
          </a:p>
        </p:txBody>
      </p:sp>
      <p:sp>
        <p:nvSpPr>
          <p:cNvPr id="44" name="TextBox 43">
            <a:hlinkClick r:id="rId7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in applications</a:t>
            </a:r>
          </a:p>
        </p:txBody>
      </p:sp>
      <p:sp>
        <p:nvSpPr>
          <p:cNvPr id="45" name="TextBox 44">
            <a:hlinkClick r:id="rId7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applications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How many bytes in a gigabyte?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223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10,000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100,000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one million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one billion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computer component that comes in many shapes and sizes and holds the main computer parts.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supply</a:t>
            </a:r>
            <a:endParaRPr lang="en-US" sz="2400" b="1" dirty="0"/>
          </a:p>
        </p:txBody>
      </p:sp>
      <p:sp>
        <p:nvSpPr>
          <p:cNvPr id="38" name="TextBox 37">
            <a:hlinkClick r:id="rId5" action="ppaction://hlinksldjump"/>
          </p:cNvPr>
          <p:cNvSpPr txBox="1"/>
          <p:nvPr/>
        </p:nvSpPr>
        <p:spPr>
          <a:xfrm>
            <a:off x="137108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unit</a:t>
            </a:r>
            <a:endParaRPr lang="en-US" sz="2400" b="1" dirty="0"/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7211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drive bay</a:t>
            </a:r>
            <a:endParaRPr lang="en-US" sz="2400" b="1" dirty="0"/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housing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How many bytes in a gigabyte?</a:t>
            </a:r>
            <a:endParaRPr lang="en-US" sz="2400" b="1" dirty="0"/>
          </a:p>
        </p:txBody>
      </p:sp>
      <p:sp>
        <p:nvSpPr>
          <p:cNvPr id="24" name="TextBox 23">
            <a:hlinkClick r:id="rId5" action="ppaction://hlinksldjump"/>
          </p:cNvPr>
          <p:cNvSpPr txBox="1"/>
          <p:nvPr/>
        </p:nvSpPr>
        <p:spPr>
          <a:xfrm>
            <a:off x="140208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10,000</a:t>
            </a:r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100,000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08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one million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080" y="47351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one billion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How many bytes in a gigabyte?</a:t>
            </a:r>
            <a:endParaRPr lang="en-US" sz="2400" b="1" dirty="0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40156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10,000</a:t>
            </a:r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40208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100,000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59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one million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approximately one billion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This type of memory is called the main memory.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internal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This type of memory is called the main memory.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40156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59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internal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This type of memory is called the main memory.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87314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40156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internal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 which small circuit board is RAM usually located?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1680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 module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1680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motherboard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PC card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firmware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 which small circuit board is RAM usually located?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4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1680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 module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1680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motherboard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PC card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firmware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88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 which small circuit board is RAM usually located?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26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7" action="ppaction://hlinksldjump"/>
          </p:cNvPr>
          <p:cNvSpPr txBox="1"/>
          <p:nvPr/>
        </p:nvSpPr>
        <p:spPr>
          <a:xfrm>
            <a:off x="141680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 module</a:t>
            </a:r>
          </a:p>
        </p:txBody>
      </p:sp>
      <p:sp>
        <p:nvSpPr>
          <p:cNvPr id="28" name="TextBox 27">
            <a:hlinkClick r:id="rId7" action="ppaction://hlinksldjump"/>
          </p:cNvPr>
          <p:cNvSpPr txBox="1"/>
          <p:nvPr/>
        </p:nvSpPr>
        <p:spPr>
          <a:xfrm>
            <a:off x="141680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motherboard</a:t>
            </a:r>
          </a:p>
        </p:txBody>
      </p:sp>
      <p:sp>
        <p:nvSpPr>
          <p:cNvPr id="33" name="TextBox 32">
            <a:hlinkClick r:id="rId7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PC card</a:t>
            </a:r>
          </a:p>
        </p:txBody>
      </p:sp>
      <p:sp>
        <p:nvSpPr>
          <p:cNvPr id="42" name="TextBox 41">
            <a:hlinkClick r:id="rId7" action="ppaction://hlinksldjump"/>
          </p:cNvPr>
          <p:cNvSpPr txBox="1"/>
          <p:nvPr/>
        </p:nvSpPr>
        <p:spPr>
          <a:xfrm>
            <a:off x="140208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firmware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improve processing time, what type of memory should be increased?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4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improve processing time, what type of memory should be increased?</a:t>
            </a:r>
            <a:endParaRPr lang="en-US" sz="2400" b="1" dirty="0"/>
          </a:p>
        </p:txBody>
      </p:sp>
      <p:sp>
        <p:nvSpPr>
          <p:cNvPr id="24" name="TextBox 23">
            <a:hlinkClick r:id="rId5" action="ppaction://hlinksldjump"/>
          </p:cNvPr>
          <p:cNvSpPr txBox="1"/>
          <p:nvPr/>
        </p:nvSpPr>
        <p:spPr>
          <a:xfrm>
            <a:off x="140156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computer component that comes in many shapes and sizes and holds the main computer parts.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supply</a:t>
            </a:r>
            <a:endParaRPr lang="en-US" sz="2400" b="1" dirty="0"/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unit</a:t>
            </a:r>
            <a:endParaRPr lang="en-US" sz="2400" b="1" dirty="0"/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7211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drive bay</a:t>
            </a:r>
            <a:endParaRPr lang="en-US" sz="2400" b="1" dirty="0"/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housing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11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improve processing time, what type of memory should be increased?</a:t>
            </a:r>
            <a:endParaRPr lang="en-US" sz="2400" b="1" dirty="0"/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40208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6304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memory stores </a:t>
            </a:r>
            <a:r>
              <a:rPr lang="en-US" sz="2400" b="1" u="sng" dirty="0" smtClean="0"/>
              <a:t>permanent</a:t>
            </a:r>
            <a:r>
              <a:rPr lang="en-US" sz="2400" b="1" dirty="0" smtClean="0"/>
              <a:t> data and instructions and typically can not be changed by the user?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6" action="ppaction://hlinksldjump"/>
          </p:cNvPr>
          <p:cNvSpPr txBox="1"/>
          <p:nvPr/>
        </p:nvSpPr>
        <p:spPr>
          <a:xfrm>
            <a:off x="140156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7" name="TextBox 36">
            <a:hlinkClick r:id="rId6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38" name="TextBox 37">
            <a:hlinkClick r:id="rId6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6304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memory stores </a:t>
            </a:r>
            <a:r>
              <a:rPr lang="en-US" sz="2400" b="1" u="sng" dirty="0" smtClean="0"/>
              <a:t>permanent</a:t>
            </a:r>
            <a:r>
              <a:rPr lang="en-US" sz="2400" b="1" dirty="0" smtClean="0"/>
              <a:t> data and instructions and typically can not be changed by the user?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33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40156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6304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memory stores </a:t>
            </a:r>
            <a:r>
              <a:rPr lang="en-US" sz="2400" b="1" u="sng" dirty="0" smtClean="0"/>
              <a:t>permanent</a:t>
            </a:r>
            <a:r>
              <a:rPr lang="en-US" sz="2400" b="1" dirty="0" smtClean="0"/>
              <a:t> data and instructions and typically can not be changed by the user?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0560" y="6338340"/>
            <a:ext cx="2063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228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40208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28" name="TextBox 27">
            <a:hlinkClick r:id="rId6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cache</a:t>
            </a:r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40259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 peripherals attach, or communicate, through what point on a system unit?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463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 peripherals attach, or communicate, through what point on a system unit?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232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32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7356" y="42463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  <a:endParaRPr lang="en-US" sz="2400" b="1" dirty="0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735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External peripherals attach, or communicate, through what point on a system unit?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 232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38684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28" name="TextBox 27">
            <a:hlinkClick r:id="rId5" action="ppaction://hlinksldjump"/>
          </p:cNvPr>
          <p:cNvSpPr txBox="1"/>
          <p:nvPr/>
        </p:nvSpPr>
        <p:spPr>
          <a:xfrm>
            <a:off x="1386840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87356" y="42463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  <a:endParaRPr lang="en-US" sz="2400" b="1" dirty="0"/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7356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port can connect up to </a:t>
            </a:r>
            <a:r>
              <a:rPr lang="en-US" sz="2400" b="1" u="sng" dirty="0" smtClean="0"/>
              <a:t>127</a:t>
            </a:r>
            <a:r>
              <a:rPr lang="en-US" sz="2400" b="1" dirty="0" smtClean="0"/>
              <a:t> peripherals with a single connector?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08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serial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MIDI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SCSI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port can connect up to </a:t>
            </a:r>
            <a:r>
              <a:rPr lang="en-US" sz="2400" b="1" u="sng" dirty="0" smtClean="0"/>
              <a:t>127</a:t>
            </a:r>
            <a:r>
              <a:rPr lang="en-US" sz="2400" b="1" dirty="0" smtClean="0"/>
              <a:t> peripherals with a single connector?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234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38632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7108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serial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MIDI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735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port can connect up to </a:t>
            </a:r>
            <a:r>
              <a:rPr lang="en-US" sz="2400" b="1" u="sng" dirty="0" smtClean="0"/>
              <a:t>127</a:t>
            </a:r>
            <a:r>
              <a:rPr lang="en-US" sz="2400" b="1" dirty="0" smtClean="0"/>
              <a:t> peripherals with a single connector?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144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234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8632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71084" y="36836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serial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MIDI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8363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____________ can be added to the computer in a slot to add capabilities that are not provided by the motherboard.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adapter card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connector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5240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of the </a:t>
            </a:r>
            <a:r>
              <a:rPr lang="en-US" sz="2400" b="1" u="sng" dirty="0" smtClean="0"/>
              <a:t>channel</a:t>
            </a:r>
            <a:r>
              <a:rPr lang="en-US" sz="2400" b="1" dirty="0" smtClean="0"/>
              <a:t> that allows the various devices of a system to communicate and also refers to the wiring system and paths?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5240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of the </a:t>
            </a:r>
            <a:r>
              <a:rPr lang="en-US" sz="2400" b="1" u="sng" dirty="0" smtClean="0"/>
              <a:t>channel</a:t>
            </a:r>
            <a:r>
              <a:rPr lang="en-US" sz="2400" b="1" dirty="0" smtClean="0"/>
              <a:t> that allows the various devices of a system to communicate and also refers to the wiring system and paths?</a:t>
            </a:r>
            <a:endParaRPr lang="en-US" sz="2400" b="1" dirty="0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08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22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237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the 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5240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of the </a:t>
            </a:r>
            <a:r>
              <a:rPr lang="en-US" sz="2400" b="1" u="sng" dirty="0" smtClean="0"/>
              <a:t>channel</a:t>
            </a:r>
            <a:r>
              <a:rPr lang="en-US" sz="2400" b="1" dirty="0" smtClean="0"/>
              <a:t> that allows the various devices of a system to communicate and also refers to the wiring system and paths?</a:t>
            </a:r>
            <a:endParaRPr lang="en-US" sz="2400" b="1" dirty="0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bay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08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0156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2700" b="1" i="1" smtClean="0"/>
              <a:t>Answer Key</a:t>
            </a:r>
            <a:br>
              <a:rPr lang="en-US" sz="2700" b="1" i="1" smtClean="0"/>
            </a:br>
            <a:r>
              <a:rPr lang="en-US" sz="2800" b="1" smtClean="0"/>
              <a:t>The </a:t>
            </a:r>
            <a:r>
              <a:rPr lang="en-US" sz="2800" b="1" dirty="0" smtClean="0"/>
              <a:t>Components of the System Unit</a:t>
            </a:r>
            <a:r>
              <a:rPr lang="en-US" sz="2700" b="1" dirty="0" smtClean="0"/>
              <a:t>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B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24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C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C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B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A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B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A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D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B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A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A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C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D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B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A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B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D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A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A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C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58580" y="531901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8363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____________ can be added to the computer in a slot to add capabilities that are not provided by the motherboard.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25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  <a:endParaRPr lang="en-US" sz="2400" b="1" dirty="0"/>
          </a:p>
        </p:txBody>
      </p:sp>
      <p:sp>
        <p:nvSpPr>
          <p:cNvPr id="38" name="TextBox 37">
            <a:hlinkClick r:id="rId6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  <a:endParaRPr lang="en-US" sz="2400" b="1" dirty="0"/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adapter card</a:t>
            </a:r>
            <a:endParaRPr lang="en-US" sz="2400" b="1" dirty="0"/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connector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8363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____________ can be added to the computer in a slot to add capabilities that are not provided by the motherboard.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343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  <a:endParaRPr lang="en-US" sz="2400" b="1" dirty="0"/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USB</a:t>
            </a:r>
            <a:endParaRPr lang="en-US" sz="2400" b="1" dirty="0"/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adapter card</a:t>
            </a:r>
            <a:endParaRPr lang="en-US" sz="2400" b="1" dirty="0"/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connector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6836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interprets and carries out the basic instructions that operate a computer?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4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213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73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CPU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5485</TotalTime>
  <Words>3333</Words>
  <Application>Microsoft Office PowerPoint</Application>
  <PresentationFormat>On-screen Show (4:3)</PresentationFormat>
  <Paragraphs>1525</Paragraphs>
  <Slides>63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The Components of the System Unit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  Answer Key The Components of the System Unit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581</cp:revision>
  <dcterms:created xsi:type="dcterms:W3CDTF">2008-05-20T16:40:50Z</dcterms:created>
  <dcterms:modified xsi:type="dcterms:W3CDTF">2009-02-26T00:00:36Z</dcterms:modified>
</cp:coreProperties>
</file>