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theme/themeOverride1.xml" ContentType="application/vnd.openxmlformats-officedocument.themeOverr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slides/slide5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notesMasterIdLst>
    <p:notesMasterId r:id="rId65"/>
  </p:notesMasterIdLst>
  <p:sldIdLst>
    <p:sldId id="572" r:id="rId2"/>
    <p:sldId id="571" r:id="rId3"/>
    <p:sldId id="462" r:id="rId4"/>
    <p:sldId id="463" r:id="rId5"/>
    <p:sldId id="464" r:id="rId6"/>
    <p:sldId id="467" r:id="rId7"/>
    <p:sldId id="468" r:id="rId8"/>
    <p:sldId id="469" r:id="rId9"/>
    <p:sldId id="472" r:id="rId10"/>
    <p:sldId id="473" r:id="rId11"/>
    <p:sldId id="474" r:id="rId12"/>
    <p:sldId id="477" r:id="rId13"/>
    <p:sldId id="478" r:id="rId14"/>
    <p:sldId id="479" r:id="rId15"/>
    <p:sldId id="482" r:id="rId16"/>
    <p:sldId id="483" r:id="rId17"/>
    <p:sldId id="484" r:id="rId18"/>
    <p:sldId id="487" r:id="rId19"/>
    <p:sldId id="488" r:id="rId20"/>
    <p:sldId id="489" r:id="rId21"/>
    <p:sldId id="492" r:id="rId22"/>
    <p:sldId id="493" r:id="rId23"/>
    <p:sldId id="494" r:id="rId24"/>
    <p:sldId id="497" r:id="rId25"/>
    <p:sldId id="498" r:id="rId26"/>
    <p:sldId id="499" r:id="rId27"/>
    <p:sldId id="502" r:id="rId28"/>
    <p:sldId id="503" r:id="rId29"/>
    <p:sldId id="504" r:id="rId30"/>
    <p:sldId id="507" r:id="rId31"/>
    <p:sldId id="508" r:id="rId32"/>
    <p:sldId id="509" r:id="rId33"/>
    <p:sldId id="512" r:id="rId34"/>
    <p:sldId id="513" r:id="rId35"/>
    <p:sldId id="514" r:id="rId36"/>
    <p:sldId id="517" r:id="rId37"/>
    <p:sldId id="518" r:id="rId38"/>
    <p:sldId id="519" r:id="rId39"/>
    <p:sldId id="522" r:id="rId40"/>
    <p:sldId id="523" r:id="rId41"/>
    <p:sldId id="524" r:id="rId42"/>
    <p:sldId id="527" r:id="rId43"/>
    <p:sldId id="528" r:id="rId44"/>
    <p:sldId id="529" r:id="rId45"/>
    <p:sldId id="532" r:id="rId46"/>
    <p:sldId id="533" r:id="rId47"/>
    <p:sldId id="534" r:id="rId48"/>
    <p:sldId id="537" r:id="rId49"/>
    <p:sldId id="538" r:id="rId50"/>
    <p:sldId id="539" r:id="rId51"/>
    <p:sldId id="542" r:id="rId52"/>
    <p:sldId id="543" r:id="rId53"/>
    <p:sldId id="544" r:id="rId54"/>
    <p:sldId id="547" r:id="rId55"/>
    <p:sldId id="548" r:id="rId56"/>
    <p:sldId id="549" r:id="rId57"/>
    <p:sldId id="552" r:id="rId58"/>
    <p:sldId id="553" r:id="rId59"/>
    <p:sldId id="554" r:id="rId60"/>
    <p:sldId id="557" r:id="rId61"/>
    <p:sldId id="558" r:id="rId62"/>
    <p:sldId id="559" r:id="rId63"/>
    <p:sldId id="569" r:id="rId6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1B37C"/>
    <a:srgbClr val="FEA8F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9646" autoAdjust="0"/>
    <p:restoredTop sz="86444" autoAdjust="0"/>
  </p:normalViewPr>
  <p:slideViewPr>
    <p:cSldViewPr>
      <p:cViewPr varScale="1">
        <p:scale>
          <a:sx n="63" d="100"/>
          <a:sy n="63" d="100"/>
        </p:scale>
        <p:origin x="-474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94" y="790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7836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2A06CB2-F97F-4715-A9EC-15B3CF63E958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C53E4C8-853C-4AB8-8DAE-413CDE06892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333EC9-17A1-49E5-A17A-EB88E64D7684}" type="datetimeFigureOut">
              <a:rPr lang="en-US" smtClean="0"/>
              <a:pPr/>
              <a:t>2/26/2009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11.xml"/><Relationship Id="rId2" Type="http://schemas.openxmlformats.org/officeDocument/2006/relationships/slide" Target="slide10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" Target="slide10.xml"/><Relationship Id="rId2" Type="http://schemas.openxmlformats.org/officeDocument/2006/relationships/slide" Target="slide1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slide" Target="slide14.xml"/><Relationship Id="rId2" Type="http://schemas.openxmlformats.org/officeDocument/2006/relationships/slide" Target="slide12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1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slide" Target="slide14.xml"/><Relationship Id="rId2" Type="http://schemas.openxmlformats.org/officeDocument/2006/relationships/slide" Target="slide13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" Target="slide13.xml"/><Relationship Id="rId2" Type="http://schemas.openxmlformats.org/officeDocument/2006/relationships/slide" Target="slide14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" Target="slide16.xml"/><Relationship Id="rId2" Type="http://schemas.openxmlformats.org/officeDocument/2006/relationships/slide" Target="slide15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1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" Target="slide17.xml"/><Relationship Id="rId2" Type="http://schemas.openxmlformats.org/officeDocument/2006/relationships/slide" Target="slide16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" Target="slide16.xml"/><Relationship Id="rId2" Type="http://schemas.openxmlformats.org/officeDocument/2006/relationships/slide" Target="slide17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19.xml"/><Relationship Id="rId2" Type="http://schemas.openxmlformats.org/officeDocument/2006/relationships/slide" Target="slide18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20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20.xml"/><Relationship Id="rId2" Type="http://schemas.openxmlformats.org/officeDocument/2006/relationships/slide" Target="slide19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slide" Target="slide24.xml"/><Relationship Id="rId13" Type="http://schemas.openxmlformats.org/officeDocument/2006/relationships/slide" Target="slide18.xml"/><Relationship Id="rId18" Type="http://schemas.openxmlformats.org/officeDocument/2006/relationships/slide" Target="slide36.xml"/><Relationship Id="rId3" Type="http://schemas.openxmlformats.org/officeDocument/2006/relationships/slide" Target="slide3.xml"/><Relationship Id="rId21" Type="http://schemas.openxmlformats.org/officeDocument/2006/relationships/slide" Target="slide57.xml"/><Relationship Id="rId7" Type="http://schemas.openxmlformats.org/officeDocument/2006/relationships/slide" Target="slide15.xml"/><Relationship Id="rId12" Type="http://schemas.openxmlformats.org/officeDocument/2006/relationships/slide" Target="slide51.xml"/><Relationship Id="rId17" Type="http://schemas.openxmlformats.org/officeDocument/2006/relationships/slide" Target="slide33.xml"/><Relationship Id="rId2" Type="http://schemas.openxmlformats.org/officeDocument/2006/relationships/slide" Target="slide2.xml"/><Relationship Id="rId16" Type="http://schemas.openxmlformats.org/officeDocument/2006/relationships/slide" Target="slide30.xml"/><Relationship Id="rId20" Type="http://schemas.openxmlformats.org/officeDocument/2006/relationships/slide" Target="slide42.xml"/><Relationship Id="rId1" Type="http://schemas.openxmlformats.org/officeDocument/2006/relationships/slideLayout" Target="../slideLayouts/slideLayout1.xml"/><Relationship Id="rId6" Type="http://schemas.openxmlformats.org/officeDocument/2006/relationships/slide" Target="slide12.xml"/><Relationship Id="rId11" Type="http://schemas.openxmlformats.org/officeDocument/2006/relationships/slide" Target="slide48.xml"/><Relationship Id="rId5" Type="http://schemas.openxmlformats.org/officeDocument/2006/relationships/slide" Target="slide9.xml"/><Relationship Id="rId15" Type="http://schemas.openxmlformats.org/officeDocument/2006/relationships/slide" Target="slide27.xml"/><Relationship Id="rId10" Type="http://schemas.openxmlformats.org/officeDocument/2006/relationships/slide" Target="slide54.xml"/><Relationship Id="rId19" Type="http://schemas.openxmlformats.org/officeDocument/2006/relationships/slide" Target="slide39.xml"/><Relationship Id="rId4" Type="http://schemas.openxmlformats.org/officeDocument/2006/relationships/slide" Target="slide6.xml"/><Relationship Id="rId9" Type="http://schemas.openxmlformats.org/officeDocument/2006/relationships/slide" Target="slide45.xml"/><Relationship Id="rId14" Type="http://schemas.openxmlformats.org/officeDocument/2006/relationships/slide" Target="slide21.xml"/><Relationship Id="rId22" Type="http://schemas.openxmlformats.org/officeDocument/2006/relationships/slide" Target="slide60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slide" Target="slide19.xml"/><Relationship Id="rId2" Type="http://schemas.openxmlformats.org/officeDocument/2006/relationships/slide" Target="slide20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slide" Target="slide22.xml"/><Relationship Id="rId2" Type="http://schemas.openxmlformats.org/officeDocument/2006/relationships/slide" Target="slide21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23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slide" Target="slide23.xml"/><Relationship Id="rId2" Type="http://schemas.openxmlformats.org/officeDocument/2006/relationships/slide" Target="slide22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slide" Target="slide22.xml"/><Relationship Id="rId2" Type="http://schemas.openxmlformats.org/officeDocument/2006/relationships/slide" Target="slide2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4.xml"/><Relationship Id="rId4" Type="http://schemas.openxmlformats.org/officeDocument/2006/relationships/slide" Target="slide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slide" Target="slide26.xml"/><Relationship Id="rId2" Type="http://schemas.openxmlformats.org/officeDocument/2006/relationships/slide" Target="slide24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25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slide" Target="slide26.xml"/><Relationship Id="rId2" Type="http://schemas.openxmlformats.org/officeDocument/2006/relationships/slide" Target="slide25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slide" Target="slide25.xml"/><Relationship Id="rId2" Type="http://schemas.openxmlformats.org/officeDocument/2006/relationships/slide" Target="slide26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slide" Target="slide28.xml"/><Relationship Id="rId2" Type="http://schemas.openxmlformats.org/officeDocument/2006/relationships/slide" Target="slide2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29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slide" Target="slide29.xml"/><Relationship Id="rId2" Type="http://schemas.openxmlformats.org/officeDocument/2006/relationships/slide" Target="slide28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slide" Target="slide28.xml"/><Relationship Id="rId2" Type="http://schemas.openxmlformats.org/officeDocument/2006/relationships/slide" Target="slide29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5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slide" Target="slide30.xml"/><Relationship Id="rId7" Type="http://schemas.openxmlformats.org/officeDocument/2006/relationships/slide" Target="slide2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Relationship Id="rId6" Type="http://schemas.openxmlformats.org/officeDocument/2006/relationships/slide" Target="slide4.xml"/><Relationship Id="rId5" Type="http://schemas.openxmlformats.org/officeDocument/2006/relationships/slide" Target="slide32.xml"/><Relationship Id="rId4" Type="http://schemas.openxmlformats.org/officeDocument/2006/relationships/slide" Target="slide31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slide" Target="slide32.xml"/><Relationship Id="rId2" Type="http://schemas.openxmlformats.org/officeDocument/2006/relationships/slide" Target="slide3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slide" Target="slide31.xml"/><Relationship Id="rId2" Type="http://schemas.openxmlformats.org/officeDocument/2006/relationships/slide" Target="slide32.xml"/><Relationship Id="rId1" Type="http://schemas.openxmlformats.org/officeDocument/2006/relationships/slideLayout" Target="../slideLayouts/slideLayout2.xml"/><Relationship Id="rId5" Type="http://schemas.openxmlformats.org/officeDocument/2006/relationships/slide" Target="slide4.xml"/><Relationship Id="rId4" Type="http://schemas.openxmlformats.org/officeDocument/2006/relationships/slide" Target="slide2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slide" Target="slide34.xml"/><Relationship Id="rId2" Type="http://schemas.openxmlformats.org/officeDocument/2006/relationships/slide" Target="slide3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5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slide" Target="slide35.xml"/><Relationship Id="rId2" Type="http://schemas.openxmlformats.org/officeDocument/2006/relationships/slide" Target="slide34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slide" Target="slide34.xml"/><Relationship Id="rId2" Type="http://schemas.openxmlformats.org/officeDocument/2006/relationships/slide" Target="slide35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slide" Target="slide37.xml"/><Relationship Id="rId2" Type="http://schemas.openxmlformats.org/officeDocument/2006/relationships/slide" Target="slide3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8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slide" Target="slide38.xml"/><Relationship Id="rId2" Type="http://schemas.openxmlformats.org/officeDocument/2006/relationships/slide" Target="slide37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slide" Target="slide37.xml"/><Relationship Id="rId2" Type="http://schemas.openxmlformats.org/officeDocument/2006/relationships/slide" Target="slide38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slide" Target="slide41.xml"/><Relationship Id="rId2" Type="http://schemas.openxmlformats.org/officeDocument/2006/relationships/slide" Target="slide39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40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5.xml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slide" Target="slide41.xml"/><Relationship Id="rId2" Type="http://schemas.openxmlformats.org/officeDocument/2006/relationships/slide" Target="slide40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41.xml.rels><?xml version="1.0" encoding="UTF-8" standalone="yes"?>
<Relationships xmlns="http://schemas.openxmlformats.org/package/2006/relationships"><Relationship Id="rId3" Type="http://schemas.openxmlformats.org/officeDocument/2006/relationships/slide" Target="slide40.xml"/><Relationship Id="rId2" Type="http://schemas.openxmlformats.org/officeDocument/2006/relationships/slide" Target="slide4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4.xml"/><Relationship Id="rId4" Type="http://schemas.openxmlformats.org/officeDocument/2006/relationships/slide" Target="slide2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slide" Target="slide43.xml"/><Relationship Id="rId2" Type="http://schemas.openxmlformats.org/officeDocument/2006/relationships/slide" Target="slide42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44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slide" Target="slide44.xml"/><Relationship Id="rId2" Type="http://schemas.openxmlformats.org/officeDocument/2006/relationships/slide" Target="slide43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slide" Target="slide43.xml"/><Relationship Id="rId2" Type="http://schemas.openxmlformats.org/officeDocument/2006/relationships/slide" Target="slide44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45.xml.rels><?xml version="1.0" encoding="UTF-8" standalone="yes"?>
<Relationships xmlns="http://schemas.openxmlformats.org/package/2006/relationships"><Relationship Id="rId3" Type="http://schemas.openxmlformats.org/officeDocument/2006/relationships/slide" Target="slide46.xml"/><Relationship Id="rId2" Type="http://schemas.openxmlformats.org/officeDocument/2006/relationships/slide" Target="slide45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47.x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slide" Target="slide47.xml"/><Relationship Id="rId2" Type="http://schemas.openxmlformats.org/officeDocument/2006/relationships/slide" Target="slide4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slide" Target="slide46.xml"/><Relationship Id="rId2" Type="http://schemas.openxmlformats.org/officeDocument/2006/relationships/slide" Target="slide4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37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_rels/slide48.xml.rels><?xml version="1.0" encoding="UTF-8" standalone="yes"?>
<Relationships xmlns="http://schemas.openxmlformats.org/package/2006/relationships"><Relationship Id="rId3" Type="http://schemas.openxmlformats.org/officeDocument/2006/relationships/slide" Target="slide49.xml"/><Relationship Id="rId2" Type="http://schemas.openxmlformats.org/officeDocument/2006/relationships/slide" Target="slide48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50.xml"/></Relationships>
</file>

<file path=ppt/slides/_rels/slide49.xml.rels><?xml version="1.0" encoding="UTF-8" standalone="yes"?>
<Relationships xmlns="http://schemas.openxmlformats.org/package/2006/relationships"><Relationship Id="rId3" Type="http://schemas.openxmlformats.org/officeDocument/2006/relationships/slide" Target="slide50.xml"/><Relationship Id="rId2" Type="http://schemas.openxmlformats.org/officeDocument/2006/relationships/slide" Target="slide49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50.xml.rels><?xml version="1.0" encoding="UTF-8" standalone="yes"?>
<Relationships xmlns="http://schemas.openxmlformats.org/package/2006/relationships"><Relationship Id="rId3" Type="http://schemas.openxmlformats.org/officeDocument/2006/relationships/slide" Target="slide49.xml"/><Relationship Id="rId2" Type="http://schemas.openxmlformats.org/officeDocument/2006/relationships/slide" Target="slide50.xml"/><Relationship Id="rId1" Type="http://schemas.openxmlformats.org/officeDocument/2006/relationships/slideLayout" Target="../slideLayouts/slideLayout2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_rels/slide51.xml.rels><?xml version="1.0" encoding="UTF-8" standalone="yes"?>
<Relationships xmlns="http://schemas.openxmlformats.org/package/2006/relationships"><Relationship Id="rId3" Type="http://schemas.openxmlformats.org/officeDocument/2006/relationships/slide" Target="slide53.xml"/><Relationship Id="rId2" Type="http://schemas.openxmlformats.org/officeDocument/2006/relationships/slide" Target="slide5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52.xml"/></Relationships>
</file>

<file path=ppt/slides/_rels/slide52.xml.rels><?xml version="1.0" encoding="UTF-8" standalone="yes"?>
<Relationships xmlns="http://schemas.openxmlformats.org/package/2006/relationships"><Relationship Id="rId3" Type="http://schemas.openxmlformats.org/officeDocument/2006/relationships/slide" Target="slide53.xml"/><Relationship Id="rId2" Type="http://schemas.openxmlformats.org/officeDocument/2006/relationships/slide" Target="slide52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3.xml.rels><?xml version="1.0" encoding="UTF-8" standalone="yes"?>
<Relationships xmlns="http://schemas.openxmlformats.org/package/2006/relationships"><Relationship Id="rId3" Type="http://schemas.openxmlformats.org/officeDocument/2006/relationships/slide" Target="slide52.xml"/><Relationship Id="rId2" Type="http://schemas.openxmlformats.org/officeDocument/2006/relationships/slide" Target="slide5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4.xml.rels><?xml version="1.0" encoding="UTF-8" standalone="yes"?>
<Relationships xmlns="http://schemas.openxmlformats.org/package/2006/relationships"><Relationship Id="rId3" Type="http://schemas.openxmlformats.org/officeDocument/2006/relationships/slide" Target="slide55.xml"/><Relationship Id="rId2" Type="http://schemas.openxmlformats.org/officeDocument/2006/relationships/slide" Target="slide54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56.xml"/></Relationships>
</file>

<file path=ppt/slides/_rels/slide55.xml.rels><?xml version="1.0" encoding="UTF-8" standalone="yes"?>
<Relationships xmlns="http://schemas.openxmlformats.org/package/2006/relationships"><Relationship Id="rId3" Type="http://schemas.openxmlformats.org/officeDocument/2006/relationships/slide" Target="slide56.xml"/><Relationship Id="rId2" Type="http://schemas.openxmlformats.org/officeDocument/2006/relationships/slide" Target="slide55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6.xml.rels><?xml version="1.0" encoding="UTF-8" standalone="yes"?>
<Relationships xmlns="http://schemas.openxmlformats.org/package/2006/relationships"><Relationship Id="rId3" Type="http://schemas.openxmlformats.org/officeDocument/2006/relationships/slide" Target="slide55.xml"/><Relationship Id="rId2" Type="http://schemas.openxmlformats.org/officeDocument/2006/relationships/slide" Target="slide56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57.xml.rels><?xml version="1.0" encoding="UTF-8" standalone="yes"?>
<Relationships xmlns="http://schemas.openxmlformats.org/package/2006/relationships"><Relationship Id="rId3" Type="http://schemas.openxmlformats.org/officeDocument/2006/relationships/slide" Target="slide58.xml"/><Relationship Id="rId2" Type="http://schemas.openxmlformats.org/officeDocument/2006/relationships/slide" Target="slide5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59.xml"/></Relationships>
</file>

<file path=ppt/slides/_rels/slide58.xml.rels><?xml version="1.0" encoding="UTF-8" standalone="yes"?>
<Relationships xmlns="http://schemas.openxmlformats.org/package/2006/relationships"><Relationship Id="rId3" Type="http://schemas.openxmlformats.org/officeDocument/2006/relationships/slide" Target="slide59.xml"/><Relationship Id="rId2" Type="http://schemas.openxmlformats.org/officeDocument/2006/relationships/slide" Target="slide58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9.xml.rels><?xml version="1.0" encoding="UTF-8" standalone="yes"?>
<Relationships xmlns="http://schemas.openxmlformats.org/package/2006/relationships"><Relationship Id="rId3" Type="http://schemas.openxmlformats.org/officeDocument/2006/relationships/slide" Target="slide58.xml"/><Relationship Id="rId2" Type="http://schemas.openxmlformats.org/officeDocument/2006/relationships/slide" Target="slide59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" Target="slide7.xml"/><Relationship Id="rId2" Type="http://schemas.openxmlformats.org/officeDocument/2006/relationships/slide" Target="slide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8.xml"/></Relationships>
</file>

<file path=ppt/slides/_rels/slide60.xml.rels><?xml version="1.0" encoding="UTF-8" standalone="yes"?>
<Relationships xmlns="http://schemas.openxmlformats.org/package/2006/relationships"><Relationship Id="rId3" Type="http://schemas.openxmlformats.org/officeDocument/2006/relationships/slide" Target="slide61.xml"/><Relationship Id="rId2" Type="http://schemas.openxmlformats.org/officeDocument/2006/relationships/slide" Target="slide60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62.xml"/></Relationships>
</file>

<file path=ppt/slides/_rels/slide61.xml.rels><?xml version="1.0" encoding="UTF-8" standalone="yes"?>
<Relationships xmlns="http://schemas.openxmlformats.org/package/2006/relationships"><Relationship Id="rId3" Type="http://schemas.openxmlformats.org/officeDocument/2006/relationships/slide" Target="slide62.xml"/><Relationship Id="rId2" Type="http://schemas.openxmlformats.org/officeDocument/2006/relationships/slide" Target="slide6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62.xml.rels><?xml version="1.0" encoding="UTF-8" standalone="yes"?>
<Relationships xmlns="http://schemas.openxmlformats.org/package/2006/relationships"><Relationship Id="rId3" Type="http://schemas.openxmlformats.org/officeDocument/2006/relationships/slide" Target="slide61.xml"/><Relationship Id="rId2" Type="http://schemas.openxmlformats.org/officeDocument/2006/relationships/slide" Target="slide62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63.xml.rels><?xml version="1.0" encoding="UTF-8" standalone="yes"?>
<Relationships xmlns="http://schemas.openxmlformats.org/package/2006/relationships"><Relationship Id="rId8" Type="http://schemas.openxmlformats.org/officeDocument/2006/relationships/slide" Target="slide15.xml"/><Relationship Id="rId13" Type="http://schemas.openxmlformats.org/officeDocument/2006/relationships/slide" Target="slide51.xml"/><Relationship Id="rId18" Type="http://schemas.openxmlformats.org/officeDocument/2006/relationships/slide" Target="slide33.xml"/><Relationship Id="rId3" Type="http://schemas.openxmlformats.org/officeDocument/2006/relationships/slide" Target="slide2.xml"/><Relationship Id="rId21" Type="http://schemas.openxmlformats.org/officeDocument/2006/relationships/slide" Target="slide42.xml"/><Relationship Id="rId7" Type="http://schemas.openxmlformats.org/officeDocument/2006/relationships/slide" Target="slide12.xml"/><Relationship Id="rId12" Type="http://schemas.openxmlformats.org/officeDocument/2006/relationships/slide" Target="slide48.xml"/><Relationship Id="rId17" Type="http://schemas.openxmlformats.org/officeDocument/2006/relationships/slide" Target="slide30.xml"/><Relationship Id="rId2" Type="http://schemas.openxmlformats.org/officeDocument/2006/relationships/slide" Target="slide63.xml"/><Relationship Id="rId16" Type="http://schemas.openxmlformats.org/officeDocument/2006/relationships/slide" Target="slide27.xml"/><Relationship Id="rId20" Type="http://schemas.openxmlformats.org/officeDocument/2006/relationships/slide" Target="slide39.xml"/><Relationship Id="rId1" Type="http://schemas.openxmlformats.org/officeDocument/2006/relationships/slideLayout" Target="../slideLayouts/slideLayout1.xml"/><Relationship Id="rId6" Type="http://schemas.openxmlformats.org/officeDocument/2006/relationships/slide" Target="slide9.xml"/><Relationship Id="rId11" Type="http://schemas.openxmlformats.org/officeDocument/2006/relationships/slide" Target="slide54.xml"/><Relationship Id="rId5" Type="http://schemas.openxmlformats.org/officeDocument/2006/relationships/slide" Target="slide6.xml"/><Relationship Id="rId15" Type="http://schemas.openxmlformats.org/officeDocument/2006/relationships/slide" Target="slide21.xml"/><Relationship Id="rId23" Type="http://schemas.openxmlformats.org/officeDocument/2006/relationships/slide" Target="slide60.xml"/><Relationship Id="rId10" Type="http://schemas.openxmlformats.org/officeDocument/2006/relationships/slide" Target="slide45.xml"/><Relationship Id="rId19" Type="http://schemas.openxmlformats.org/officeDocument/2006/relationships/slide" Target="slide36.xml"/><Relationship Id="rId4" Type="http://schemas.openxmlformats.org/officeDocument/2006/relationships/slide" Target="slide3.xml"/><Relationship Id="rId9" Type="http://schemas.openxmlformats.org/officeDocument/2006/relationships/slide" Target="slide24.xml"/><Relationship Id="rId14" Type="http://schemas.openxmlformats.org/officeDocument/2006/relationships/slide" Target="slide18.xml"/><Relationship Id="rId22" Type="http://schemas.openxmlformats.org/officeDocument/2006/relationships/slide" Target="slide5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slide" Target="slide7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" Target="slide7.xml"/><Relationship Id="rId2" Type="http://schemas.openxmlformats.org/officeDocument/2006/relationships/slide" Target="slide8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10.xml"/><Relationship Id="rId2" Type="http://schemas.openxmlformats.org/officeDocument/2006/relationships/slide" Target="slide9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 txBox="1">
            <a:spLocks/>
          </p:cNvSpPr>
          <p:nvPr/>
        </p:nvSpPr>
        <p:spPr>
          <a:xfrm>
            <a:off x="0" y="2514600"/>
            <a:ext cx="9144000" cy="4572000"/>
          </a:xfrm>
          <a:prstGeom prst="rect">
            <a:avLst/>
          </a:prstGeom>
          <a:solidFill>
            <a:schemeClr val="accent5">
              <a:lumMod val="75000"/>
              <a:alpha val="61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>
              <a:spcBef>
                <a:spcPct val="0"/>
              </a:spcBef>
              <a:defRPr/>
            </a:pPr>
            <a:r>
              <a:rPr lang="en-US" sz="2400" b="1" smtClean="0">
                <a:solidFill>
                  <a:schemeClr val="bg1"/>
                </a:solidFill>
                <a:latin typeface="+mj-lt"/>
                <a:ea typeface="+mj-ea"/>
                <a:cs typeface="+mj-cs"/>
              </a:rPr>
              <a:t>MC-Quiz:  </a:t>
            </a:r>
            <a:r>
              <a:rPr lang="en-US" sz="2400" b="1" dirty="0" smtClean="0">
                <a:latin typeface="+mj-lt"/>
                <a:ea typeface="+mj-ea"/>
                <a:cs typeface="+mj-cs"/>
              </a:rPr>
              <a:t>Chapter 7 - Storage</a:t>
            </a:r>
            <a:endParaRPr lang="en-US" sz="3600" b="1" dirty="0" smtClean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   </a:t>
            </a: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i="1" dirty="0" smtClean="0">
              <a:solidFill>
                <a:schemeClr val="bg2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2514600"/>
          </a:xfrm>
          <a:prstGeom prst="rect">
            <a:avLst/>
          </a:prstGeom>
          <a:solidFill>
            <a:schemeClr val="tx1"/>
          </a:solidFill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4400" b="1" baseline="30000" dirty="0" smtClean="0">
              <a:solidFill>
                <a:schemeClr val="accent1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4400" b="1" baseline="30000" dirty="0" smtClean="0">
              <a:solidFill>
                <a:schemeClr val="accent1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b="1" baseline="30000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4400" b="1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   </a:t>
            </a:r>
            <a:r>
              <a:rPr lang="en-US" sz="2800" b="1" baseline="30000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                                    </a:t>
            </a:r>
            <a:r>
              <a:rPr lang="en-US" sz="3600" b="1" baseline="30000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Discovering </a:t>
            </a:r>
            <a:r>
              <a:rPr lang="en-US" sz="3200" b="1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Computers 2010  </a:t>
            </a:r>
          </a:p>
        </p:txBody>
      </p:sp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3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31520" y="1524000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__________storage is an Internet service that provides storage to computer users.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138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Vapor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Passive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24749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600" y="368277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Cloud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3386157" y="6338340"/>
            <a:ext cx="25879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368  </a:t>
            </a:r>
            <a:endParaRPr lang="en-US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3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31520" y="1524000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__________storage is an Internet service that provides storage to computer users.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1284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368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7490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5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Vapor</a:t>
            </a:r>
            <a:endParaRPr lang="en-US" sz="2400" b="1" dirty="0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Passive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71600" y="424689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600" y="36830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Cloud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85800" y="1638181"/>
            <a:ext cx="7772400" cy="8002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300" b="1" dirty="0" smtClean="0"/>
              <a:t>The __________ is a type of compact disc that is recordable but is not re-writable.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373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4122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CD-R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CD-RW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2116" y="418653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CDL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CORE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6804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373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0" y="366837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CD-RW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389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CD-R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CDL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600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CORE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685800" y="1638181"/>
            <a:ext cx="7772400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300" b="1" dirty="0" smtClean="0"/>
              <a:t>The __________ is a type of compact disc that is recordable but is not re-writable.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373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23088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CD-RW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3513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CD-R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402080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CDL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840" y="471985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CORE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>
            <a:hlinkClick r:id="rId2" action="ppaction://hlinksldjump"/>
          </p:cNvPr>
          <p:cNvSpPr/>
          <p:nvPr/>
        </p:nvSpPr>
        <p:spPr>
          <a:xfrm>
            <a:off x="685800" y="1638181"/>
            <a:ext cx="7696200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300" b="1" dirty="0" smtClean="0"/>
              <a:t>The __________ is a type of compact disc that is recordable but is not re-writable.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467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a magnetically coated ribbon of plastic capable of storing large amounts of data and information at a low cost.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867400" y="6400800"/>
            <a:ext cx="312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376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404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Coil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5313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Tape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Blue Tape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75041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Steel Tape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5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467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a magnetically coated ribbon of plastic capable of storing large amounts of data and information at a low cost.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376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Tape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Coil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Blue Tape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60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Steel Tape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467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a magnetically coated ribbon of plastic capable of storing large amounts of data and information at a low cost.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376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7338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7033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Tape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Coil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367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Blue Tape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60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Steel Tape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___________ is the number of bytes a storage medium can hold.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354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5176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resolution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5636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capacity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BAUD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6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___________ is the number of bytes a storage medium can hold.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69540" y="6338340"/>
            <a:ext cx="21930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354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2192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5685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resolution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capacity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60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BAUD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0200" y="685800"/>
            <a:ext cx="6019800" cy="990600"/>
          </a:xfrm>
        </p:spPr>
        <p:txBody>
          <a:bodyPr>
            <a:normAutofit/>
          </a:bodyPr>
          <a:lstStyle/>
          <a:p>
            <a:r>
              <a:rPr lang="en-US" sz="2200" b="1" i="1" dirty="0" smtClean="0"/>
              <a:t>Multiple Choice Main Menu</a:t>
            </a:r>
            <a:br>
              <a:rPr lang="en-US" sz="2200" b="1" i="1" dirty="0" smtClean="0"/>
            </a:br>
            <a:r>
              <a:rPr lang="en-US" sz="2200" b="1" i="1" dirty="0" smtClean="0"/>
              <a:t>Storage</a:t>
            </a:r>
            <a:endParaRPr lang="en-US" dirty="0">
              <a:hlinkClick r:id="rId2" action="ppaction://hlinksldjump"/>
            </a:endParaRPr>
          </a:p>
        </p:txBody>
      </p:sp>
      <p:sp>
        <p:nvSpPr>
          <p:cNvPr id="6" name="TextBox 5">
            <a:hlinkClick r:id="rId2" action="ppaction://hlinksldjump"/>
          </p:cNvPr>
          <p:cNvSpPr txBox="1"/>
          <p:nvPr/>
        </p:nvSpPr>
        <p:spPr>
          <a:xfrm>
            <a:off x="1355360" y="175031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</a:t>
            </a:r>
            <a:endParaRPr lang="en-US" sz="2400" b="1" dirty="0">
              <a:latin typeface="+mj-lt"/>
            </a:endParaRPr>
          </a:p>
        </p:txBody>
      </p:sp>
      <p:sp>
        <p:nvSpPr>
          <p:cNvPr id="10" name="TextBox 9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MC Quiz 7</a:t>
            </a:r>
            <a:endParaRPr lang="en-US" b="1" dirty="0"/>
          </a:p>
        </p:txBody>
      </p:sp>
      <p:sp>
        <p:nvSpPr>
          <p:cNvPr id="12" name="Action Button: Back or Previous 1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14" name="TextBox 13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End Show</a:t>
            </a:r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914400" y="1828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914400" y="2286000"/>
            <a:ext cx="381000" cy="384048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Action Button: Forward or Next 17">
            <a:hlinkClick r:id="rId5" action="ppaction://hlinksldjump" highlightClick="1"/>
          </p:cNvPr>
          <p:cNvSpPr/>
          <p:nvPr/>
        </p:nvSpPr>
        <p:spPr>
          <a:xfrm>
            <a:off x="914400" y="2743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Action Button: Forward or Next 18">
            <a:hlinkClick r:id="rId6" action="ppaction://hlinksldjump" highlightClick="1"/>
          </p:cNvPr>
          <p:cNvSpPr/>
          <p:nvPr/>
        </p:nvSpPr>
        <p:spPr>
          <a:xfrm>
            <a:off x="914400" y="32004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Action Button: Forward or Next 19">
            <a:hlinkClick r:id="rId7" action="ppaction://hlinksldjump" highlightClick="1"/>
          </p:cNvPr>
          <p:cNvSpPr/>
          <p:nvPr/>
        </p:nvSpPr>
        <p:spPr>
          <a:xfrm>
            <a:off x="914400" y="3657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Action Button: Forward or Next 20">
            <a:hlinkClick r:id="rId8" action="ppaction://hlinksldjump" highlightClick="1"/>
          </p:cNvPr>
          <p:cNvSpPr/>
          <p:nvPr/>
        </p:nvSpPr>
        <p:spPr>
          <a:xfrm>
            <a:off x="3352800" y="1828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Action Button: Forward or Next 21">
            <a:hlinkClick r:id="rId9" action="ppaction://hlinksldjump" highlightClick="1"/>
          </p:cNvPr>
          <p:cNvSpPr/>
          <p:nvPr/>
        </p:nvSpPr>
        <p:spPr>
          <a:xfrm>
            <a:off x="6096000" y="1828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Action Button: Forward or Next 22">
            <a:hlinkClick r:id="rId10" action="ppaction://hlinksldjump" highlightClick="1"/>
          </p:cNvPr>
          <p:cNvSpPr/>
          <p:nvPr/>
        </p:nvSpPr>
        <p:spPr>
          <a:xfrm>
            <a:off x="6096000" y="32004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Action Button: Forward or Next 23">
            <a:hlinkClick r:id="rId11" action="ppaction://hlinksldjump" highlightClick="1"/>
          </p:cNvPr>
          <p:cNvSpPr/>
          <p:nvPr/>
        </p:nvSpPr>
        <p:spPr>
          <a:xfrm>
            <a:off x="6096000" y="2286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Action Button: Forward or Next 24">
            <a:hlinkClick r:id="rId12" action="ppaction://hlinksldjump" highlightClick="1"/>
          </p:cNvPr>
          <p:cNvSpPr/>
          <p:nvPr/>
        </p:nvSpPr>
        <p:spPr>
          <a:xfrm>
            <a:off x="6096000" y="2743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hlinkClick r:id="rId2" action="ppaction://hlinksldjump"/>
          </p:cNvPr>
          <p:cNvSpPr txBox="1"/>
          <p:nvPr/>
        </p:nvSpPr>
        <p:spPr>
          <a:xfrm>
            <a:off x="1355360" y="2207859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2</a:t>
            </a:r>
            <a:endParaRPr lang="en-US" sz="2400" b="1" dirty="0">
              <a:latin typeface="+mj-lt"/>
            </a:endParaRPr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1355360" y="2685137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3</a:t>
            </a:r>
            <a:endParaRPr lang="en-US" sz="2400" b="1" dirty="0">
              <a:latin typeface="+mj-lt"/>
            </a:endParaRPr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1355360" y="313690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4</a:t>
            </a:r>
            <a:endParaRPr lang="en-US" sz="2400" b="1" dirty="0">
              <a:latin typeface="+mj-lt"/>
            </a:endParaRP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55360" y="358140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5</a:t>
            </a:r>
            <a:endParaRPr lang="en-US" sz="2400" b="1" dirty="0">
              <a:latin typeface="+mj-lt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3810000" y="17653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8</a:t>
            </a:r>
            <a:endParaRPr lang="en-US" sz="2400" b="1" dirty="0">
              <a:latin typeface="+mj-lt"/>
            </a:endParaRPr>
          </a:p>
        </p:txBody>
      </p:sp>
      <p:sp>
        <p:nvSpPr>
          <p:cNvPr id="31" name="Action Button: Forward or Next 30">
            <a:hlinkClick r:id="rId13" action="ppaction://hlinksldjump" highlightClick="1"/>
          </p:cNvPr>
          <p:cNvSpPr/>
          <p:nvPr/>
        </p:nvSpPr>
        <p:spPr>
          <a:xfrm>
            <a:off x="914400" y="4114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0350" y="406858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6</a:t>
            </a:r>
            <a:endParaRPr lang="en-US" sz="2400" b="1" dirty="0">
              <a:latin typeface="+mj-lt"/>
            </a:endParaRPr>
          </a:p>
        </p:txBody>
      </p:sp>
      <p:sp>
        <p:nvSpPr>
          <p:cNvPr id="33" name="Action Button: Forward or Next 32">
            <a:hlinkClick r:id="rId14" action="ppaction://hlinksldjump" highlightClick="1"/>
          </p:cNvPr>
          <p:cNvSpPr/>
          <p:nvPr/>
        </p:nvSpPr>
        <p:spPr>
          <a:xfrm>
            <a:off x="914400" y="4572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55360" y="450621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7</a:t>
            </a:r>
            <a:endParaRPr lang="en-US" sz="2400" b="1" dirty="0">
              <a:latin typeface="+mj-lt"/>
            </a:endParaRPr>
          </a:p>
        </p:txBody>
      </p:sp>
      <p:sp>
        <p:nvSpPr>
          <p:cNvPr id="35" name="Action Button: Forward or Next 34">
            <a:hlinkClick r:id="rId15" action="ppaction://hlinksldjump" highlightClick="1"/>
          </p:cNvPr>
          <p:cNvSpPr/>
          <p:nvPr/>
        </p:nvSpPr>
        <p:spPr>
          <a:xfrm>
            <a:off x="3352800" y="2286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Action Button: Forward or Next 35">
            <a:hlinkClick r:id="rId16" action="ppaction://hlinksldjump" highlightClick="1"/>
          </p:cNvPr>
          <p:cNvSpPr/>
          <p:nvPr/>
        </p:nvSpPr>
        <p:spPr>
          <a:xfrm>
            <a:off x="3352800" y="2743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Action Button: Forward or Next 36">
            <a:hlinkClick r:id="rId17" action="ppaction://hlinksldjump" highlightClick="1"/>
          </p:cNvPr>
          <p:cNvSpPr/>
          <p:nvPr/>
        </p:nvSpPr>
        <p:spPr>
          <a:xfrm>
            <a:off x="3352800" y="32004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Action Button: Forward or Next 37">
            <a:hlinkClick r:id="rId18" action="ppaction://hlinksldjump" highlightClick="1"/>
          </p:cNvPr>
          <p:cNvSpPr/>
          <p:nvPr/>
        </p:nvSpPr>
        <p:spPr>
          <a:xfrm>
            <a:off x="3352800" y="3657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Action Button: Forward or Next 38">
            <a:hlinkClick r:id="rId19" action="ppaction://hlinksldjump" highlightClick="1"/>
          </p:cNvPr>
          <p:cNvSpPr/>
          <p:nvPr/>
        </p:nvSpPr>
        <p:spPr>
          <a:xfrm>
            <a:off x="3352800" y="4114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Action Button: Forward or Next 39">
            <a:hlinkClick r:id="rId20" action="ppaction://hlinksldjump" highlightClick="1"/>
          </p:cNvPr>
          <p:cNvSpPr/>
          <p:nvPr/>
        </p:nvSpPr>
        <p:spPr>
          <a:xfrm>
            <a:off x="3352800" y="4572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Action Button: Forward or Next 40">
            <a:hlinkClick r:id="rId21" action="ppaction://hlinksldjump" highlightClick="1"/>
          </p:cNvPr>
          <p:cNvSpPr/>
          <p:nvPr/>
        </p:nvSpPr>
        <p:spPr>
          <a:xfrm>
            <a:off x="6096000" y="3657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Action Button: Forward or Next 41">
            <a:hlinkClick r:id="rId22" action="ppaction://hlinksldjump" highlightClick="1"/>
          </p:cNvPr>
          <p:cNvSpPr/>
          <p:nvPr/>
        </p:nvSpPr>
        <p:spPr>
          <a:xfrm>
            <a:off x="6096000" y="4114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TextBox 42">
            <a:hlinkClick r:id="rId2" action="ppaction://hlinksldjump"/>
          </p:cNvPr>
          <p:cNvSpPr txBox="1"/>
          <p:nvPr/>
        </p:nvSpPr>
        <p:spPr>
          <a:xfrm>
            <a:off x="3810000" y="2222341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9</a:t>
            </a:r>
            <a:endParaRPr lang="en-US" sz="2400" b="1" dirty="0">
              <a:latin typeface="+mj-lt"/>
            </a:endParaRPr>
          </a:p>
        </p:txBody>
      </p:sp>
      <p:sp>
        <p:nvSpPr>
          <p:cNvPr id="44" name="TextBox 43">
            <a:hlinkClick r:id="rId2" action="ppaction://hlinksldjump"/>
          </p:cNvPr>
          <p:cNvSpPr txBox="1"/>
          <p:nvPr/>
        </p:nvSpPr>
        <p:spPr>
          <a:xfrm>
            <a:off x="3810000" y="26569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10</a:t>
            </a:r>
            <a:endParaRPr lang="en-US" sz="2400" b="1" dirty="0">
              <a:latin typeface="+mj-lt"/>
            </a:endParaRPr>
          </a:p>
        </p:txBody>
      </p:sp>
      <p:sp>
        <p:nvSpPr>
          <p:cNvPr id="45" name="TextBox 44">
            <a:hlinkClick r:id="rId2" action="ppaction://hlinksldjump"/>
          </p:cNvPr>
          <p:cNvSpPr txBox="1"/>
          <p:nvPr/>
        </p:nvSpPr>
        <p:spPr>
          <a:xfrm>
            <a:off x="3810000" y="31296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11</a:t>
            </a:r>
            <a:endParaRPr lang="en-US" sz="2400" b="1" dirty="0">
              <a:latin typeface="+mj-lt"/>
            </a:endParaRPr>
          </a:p>
        </p:txBody>
      </p:sp>
      <p:sp>
        <p:nvSpPr>
          <p:cNvPr id="46" name="TextBox 45">
            <a:hlinkClick r:id="rId2" action="ppaction://hlinksldjump"/>
          </p:cNvPr>
          <p:cNvSpPr txBox="1"/>
          <p:nvPr/>
        </p:nvSpPr>
        <p:spPr>
          <a:xfrm>
            <a:off x="3810000" y="35941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12</a:t>
            </a:r>
            <a:endParaRPr lang="en-US" sz="2400" b="1" dirty="0">
              <a:latin typeface="+mj-lt"/>
            </a:endParaRPr>
          </a:p>
        </p:txBody>
      </p:sp>
      <p:sp>
        <p:nvSpPr>
          <p:cNvPr id="47" name="TextBox 46">
            <a:hlinkClick r:id="rId2" action="ppaction://hlinksldjump"/>
          </p:cNvPr>
          <p:cNvSpPr txBox="1"/>
          <p:nvPr/>
        </p:nvSpPr>
        <p:spPr>
          <a:xfrm>
            <a:off x="3810000" y="40513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13</a:t>
            </a:r>
            <a:endParaRPr lang="en-US" sz="2400" b="1" dirty="0">
              <a:latin typeface="+mj-lt"/>
            </a:endParaRPr>
          </a:p>
        </p:txBody>
      </p:sp>
      <p:sp>
        <p:nvSpPr>
          <p:cNvPr id="48" name="TextBox 47">
            <a:hlinkClick r:id="rId2" action="ppaction://hlinksldjump"/>
          </p:cNvPr>
          <p:cNvSpPr txBox="1"/>
          <p:nvPr/>
        </p:nvSpPr>
        <p:spPr>
          <a:xfrm>
            <a:off x="3810000" y="45085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14</a:t>
            </a:r>
            <a:endParaRPr lang="en-US" sz="2400" b="1" dirty="0">
              <a:latin typeface="+mj-lt"/>
            </a:endParaRPr>
          </a:p>
        </p:txBody>
      </p:sp>
      <p:sp>
        <p:nvSpPr>
          <p:cNvPr id="49" name="TextBox 48">
            <a:hlinkClick r:id="rId2" action="ppaction://hlinksldjump"/>
          </p:cNvPr>
          <p:cNvSpPr txBox="1"/>
          <p:nvPr/>
        </p:nvSpPr>
        <p:spPr>
          <a:xfrm>
            <a:off x="6551950" y="17526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15</a:t>
            </a:r>
            <a:endParaRPr lang="en-US" sz="2400" b="1" dirty="0">
              <a:latin typeface="+mj-lt"/>
            </a:endParaRPr>
          </a:p>
        </p:txBody>
      </p:sp>
      <p:sp>
        <p:nvSpPr>
          <p:cNvPr id="50" name="TextBox 49">
            <a:hlinkClick r:id="rId2" action="ppaction://hlinksldjump"/>
          </p:cNvPr>
          <p:cNvSpPr txBox="1"/>
          <p:nvPr/>
        </p:nvSpPr>
        <p:spPr>
          <a:xfrm>
            <a:off x="6553200" y="22335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16</a:t>
            </a:r>
            <a:endParaRPr lang="en-US" sz="2400" b="1" dirty="0">
              <a:latin typeface="+mj-lt"/>
            </a:endParaRPr>
          </a:p>
        </p:txBody>
      </p:sp>
      <p:sp>
        <p:nvSpPr>
          <p:cNvPr id="51" name="TextBox 50">
            <a:hlinkClick r:id="rId2" action="ppaction://hlinksldjump"/>
          </p:cNvPr>
          <p:cNvSpPr txBox="1"/>
          <p:nvPr/>
        </p:nvSpPr>
        <p:spPr>
          <a:xfrm>
            <a:off x="6553200" y="26907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17</a:t>
            </a:r>
            <a:endParaRPr lang="en-US" sz="2400" b="1" dirty="0">
              <a:latin typeface="+mj-lt"/>
            </a:endParaRPr>
          </a:p>
        </p:txBody>
      </p:sp>
      <p:sp>
        <p:nvSpPr>
          <p:cNvPr id="52" name="TextBox 51">
            <a:hlinkClick r:id="rId2" action="ppaction://hlinksldjump"/>
          </p:cNvPr>
          <p:cNvSpPr txBox="1"/>
          <p:nvPr/>
        </p:nvSpPr>
        <p:spPr>
          <a:xfrm>
            <a:off x="6551950" y="31395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18</a:t>
            </a:r>
            <a:endParaRPr lang="en-US" sz="2400" b="1" dirty="0">
              <a:latin typeface="+mj-lt"/>
            </a:endParaRPr>
          </a:p>
        </p:txBody>
      </p:sp>
      <p:sp>
        <p:nvSpPr>
          <p:cNvPr id="53" name="TextBox 52">
            <a:hlinkClick r:id="rId2" action="ppaction://hlinksldjump"/>
          </p:cNvPr>
          <p:cNvSpPr txBox="1"/>
          <p:nvPr/>
        </p:nvSpPr>
        <p:spPr>
          <a:xfrm>
            <a:off x="6551950" y="36068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19</a:t>
            </a:r>
            <a:endParaRPr lang="en-US" sz="2400" b="1" dirty="0">
              <a:latin typeface="+mj-lt"/>
            </a:endParaRPr>
          </a:p>
        </p:txBody>
      </p:sp>
      <p:sp>
        <p:nvSpPr>
          <p:cNvPr id="54" name="TextBox 53">
            <a:hlinkClick r:id="rId2" action="ppaction://hlinksldjump"/>
          </p:cNvPr>
          <p:cNvSpPr txBox="1"/>
          <p:nvPr/>
        </p:nvSpPr>
        <p:spPr>
          <a:xfrm>
            <a:off x="6551950" y="40513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20</a:t>
            </a:r>
            <a:endParaRPr lang="en-US" sz="2400" b="1" dirty="0">
              <a:latin typeface="+mj-lt"/>
            </a:endParaRPr>
          </a:p>
        </p:txBody>
      </p:sp>
      <p:cxnSp>
        <p:nvCxnSpPr>
          <p:cNvPr id="59" name="Straight Connector 58">
            <a:hlinkClick r:id="rId2" action="ppaction://hlinksldjump"/>
          </p:cNvPr>
          <p:cNvCxnSpPr/>
          <p:nvPr/>
        </p:nvCxnSpPr>
        <p:spPr>
          <a:xfrm>
            <a:off x="914400" y="1600200"/>
            <a:ext cx="73152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Action Button: End 66">
            <a:hlinkClick r:id="" action="ppaction://hlinkshowjump?jump=endshow" highlightClick="1"/>
          </p:cNvPr>
          <p:cNvSpPr/>
          <p:nvPr/>
        </p:nvSpPr>
        <p:spPr>
          <a:xfrm>
            <a:off x="258306" y="5943600"/>
            <a:ext cx="533400" cy="457200"/>
          </a:xfrm>
          <a:prstGeom prst="actionButtonEnd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pull dir="rd"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___________ is the number of bytes a storage medium can hold.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1038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354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67640" y="6400800"/>
            <a:ext cx="609600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/>
          <p:cNvSpPr/>
          <p:nvPr/>
        </p:nvSpPr>
        <p:spPr>
          <a:xfrm>
            <a:off x="152400" y="42824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3805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resolution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011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capacity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840" y="473509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BAUD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1" name="Action Button: Forward or Next 40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2" name="Action Button: Back or Previous 4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the process of dividing the disk into tracks and sectors.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357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Polarizing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677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Defragmenting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Formatting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Debugging</a:t>
            </a:r>
          </a:p>
        </p:txBody>
      </p:sp>
      <p:sp>
        <p:nvSpPr>
          <p:cNvPr id="37" name="Action Button: Back or Previous 36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7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the process of dividing the disk into tracks and sectors.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8520" y="6338340"/>
            <a:ext cx="2209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357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8733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Defragmenting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Polarizing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2011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Formatting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840" y="47193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Debugging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7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the process of dividing the disk into tracks and sectors.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357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2672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Defragmenting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080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Polarizing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Formatting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840" y="473509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Debugging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706214" y="1600200"/>
            <a:ext cx="778246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__________, sometimes called a “Thumb” drive is a flash memory storage device that plugs in to a computer port.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367 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Port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BIT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RGB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7498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USB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6338340"/>
            <a:ext cx="211711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367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571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BIT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Port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RGB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840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USB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701040" y="1600200"/>
            <a:ext cx="778246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__________, sometimes called a “Thumb” drive is a flash memory storage device that plugs in to a computer port.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9184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367 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83108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BIT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Port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RGB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84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USB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701040" y="1607403"/>
            <a:ext cx="778246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__________, sometimes called a “Thumb” drive is a flash memory storage device that plugs in to a computer port.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467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a small sheet of film, usually about 4 x 6 inches and can be used to store microscopic images of documents.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378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7095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Acetate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Polaroid</a:t>
            </a:r>
          </a:p>
        </p:txBody>
      </p:sp>
      <p:sp>
        <p:nvSpPr>
          <p:cNvPr id="34" name="TextBox 33">
            <a:hlinkClick r:id="rId4" action="ppaction://hlinksldjump"/>
          </p:cNvPr>
          <p:cNvSpPr txBox="1"/>
          <p:nvPr/>
        </p:nvSpPr>
        <p:spPr>
          <a:xfrm>
            <a:off x="138684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Microfiche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498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Microfilm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9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467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a small sheet of film, usually about 4 x 6 inches and can be used to store microscopic images of documents.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6837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Polaroid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Acetate</a:t>
            </a:r>
          </a:p>
        </p:txBody>
      </p:sp>
      <p:sp>
        <p:nvSpPr>
          <p:cNvPr id="35" name="TextBox 34">
            <a:hlinkClick r:id="rId3" action="ppaction://hlinksldjump"/>
          </p:cNvPr>
          <p:cNvSpPr txBox="1"/>
          <p:nvPr/>
        </p:nvSpPr>
        <p:spPr>
          <a:xfrm>
            <a:off x="1386840" y="42164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Microfiche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840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Microfilm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3398520" y="6338340"/>
            <a:ext cx="21640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378  </a:t>
            </a:r>
            <a:endParaRPr lang="en-US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467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a small sheet of film, usually about 4 x 6 inches and can be used to store microscopic images of documents.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16640" y="6338340"/>
            <a:ext cx="2193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378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2824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6672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Polaroid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648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Acetate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164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Microfiche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600" y="475041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Microfilm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2296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3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315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 medium is the physical material on which a computer keeps data, instructions, and information.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353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Action Button: Back or Previous 2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 control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41732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dry</a:t>
            </a:r>
            <a:endParaRPr lang="en-US" sz="2400" b="1" dirty="0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59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storage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transition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3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3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10</a:t>
            </a:r>
            <a:endParaRPr lang="en-US" dirty="0"/>
          </a:p>
        </p:txBody>
      </p:sp>
      <p:sp>
        <p:nvSpPr>
          <p:cNvPr id="14" name="Action Button: Forward or Next 13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5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6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3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3" action="ppaction://hlinksldjump"/>
          </p:cNvPr>
          <p:cNvSpPr txBox="1"/>
          <p:nvPr/>
        </p:nvSpPr>
        <p:spPr>
          <a:xfrm>
            <a:off x="762000" y="1524000"/>
            <a:ext cx="7620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the process of transferring data, instructions, and information from memory to a storage medium.</a:t>
            </a:r>
            <a:endParaRPr lang="en-US" sz="2400" b="1" dirty="0"/>
          </a:p>
        </p:txBody>
      </p:sp>
      <p:sp>
        <p:nvSpPr>
          <p:cNvPr id="21" name="TextBox 20">
            <a:hlinkClick r:id="rId3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3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354   </a:t>
            </a:r>
            <a:endParaRPr lang="en-US" b="1" dirty="0"/>
          </a:p>
        </p:txBody>
      </p:sp>
      <p:sp>
        <p:nvSpPr>
          <p:cNvPr id="25" name="TextBox 24">
            <a:hlinkClick r:id="rId3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7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3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3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3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3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3" action="ppaction://hlinksldjump"/>
          </p:cNvPr>
          <p:cNvSpPr txBox="1"/>
          <p:nvPr/>
        </p:nvSpPr>
        <p:spPr>
          <a:xfrm>
            <a:off x="1386840" y="31404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Editing</a:t>
            </a:r>
          </a:p>
        </p:txBody>
      </p:sp>
      <p:sp>
        <p:nvSpPr>
          <p:cNvPr id="33" name="TextBox 32">
            <a:hlinkClick r:id="rId3" action="ppaction://hlinksldjump"/>
          </p:cNvPr>
          <p:cNvSpPr txBox="1"/>
          <p:nvPr/>
        </p:nvSpPr>
        <p:spPr>
          <a:xfrm>
            <a:off x="1386840" y="365313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Writing</a:t>
            </a:r>
          </a:p>
        </p:txBody>
      </p:sp>
      <p:sp>
        <p:nvSpPr>
          <p:cNvPr id="34" name="TextBox 33">
            <a:hlinkClick r:id="rId3" action="ppaction://hlinksldjump"/>
          </p:cNvPr>
          <p:cNvSpPr txBox="1"/>
          <p:nvPr/>
        </p:nvSpPr>
        <p:spPr>
          <a:xfrm>
            <a:off x="1386840" y="420177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Reading</a:t>
            </a:r>
          </a:p>
        </p:txBody>
      </p:sp>
      <p:sp>
        <p:nvSpPr>
          <p:cNvPr id="35" name="TextBox 34">
            <a:hlinkClick r:id="rId3" action="ppaction://hlinksldjump"/>
          </p:cNvPr>
          <p:cNvSpPr txBox="1"/>
          <p:nvPr/>
        </p:nvSpPr>
        <p:spPr>
          <a:xfrm>
            <a:off x="1371600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Encryption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10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the process of transferring data, instructions, and information from memory to a storage medium.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6804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354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5840" y="366837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Writing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Editing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Reading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84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Encryption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10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is the process of transferring data, instructions, and information from memory to a storage medium.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30880" y="6338340"/>
            <a:ext cx="22473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354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7338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8361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Writing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08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Editing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Reading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84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Encryption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11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79985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 is a narrow recording band that forms a full circle on the surface of a disk.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791200" y="6400800"/>
            <a:ext cx="3200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357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track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sector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path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73517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cluster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11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 is a narrow recording band that forms a full circle on the surface of a disk.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8520" y="6338340"/>
            <a:ext cx="22555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357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sector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track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path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840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cluster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11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135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 is a narrow recording band that forms a full circle on the surface of a disk.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460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357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2156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sector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track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7160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path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600" y="475033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cluster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12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Manufacturers claim that a high-quality optical disc will last __________ years, but could last up to 100 years.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17920" y="6400800"/>
            <a:ext cx="2773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1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25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50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5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12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41376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84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5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1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25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60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50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762000" y="16074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Manufacturers claim that a high-quality optical disc will last __________ years, but could last up to 100 years.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12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796445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9184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7490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402080" y="37033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5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1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25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600" y="476557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50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TextBox 41">
            <a:hlinkClick r:id="rId2" action="ppaction://hlinksldjump"/>
          </p:cNvPr>
          <p:cNvSpPr txBox="1"/>
          <p:nvPr/>
        </p:nvSpPr>
        <p:spPr>
          <a:xfrm>
            <a:off x="762000" y="16074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Manufacturers claim that a high-quality optical disc will last __________ years, but could last up to 100 years.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85800" y="1443335"/>
            <a:ext cx="7620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__________, which is similar in size to a credit card or ATM card, stores data on a thin microprocessor embedded in the card and contain a processor.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377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smart card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terminal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56876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thumb drive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disc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2296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3914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 medium is the physical material on which a computer keeps data, instructions, and information.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852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353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416804" y="366801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dry</a:t>
            </a:r>
            <a:endParaRPr lang="en-US" sz="2400" b="1" dirty="0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401580" y="4222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storage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8" y="3155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 control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840" y="475005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transition</a:t>
            </a:r>
            <a:endParaRPr lang="en-US" sz="2400" b="1" dirty="0"/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5" name="Action Button: Back or Previous 34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377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840" y="37033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terminal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smart card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thumb drive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84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disc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685800" y="1443335"/>
            <a:ext cx="7620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__________, which is similar in size to a credit card or ATM card, stores data on a thin microprocessor embedded in the card and contain a processor.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13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377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2004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terminal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smart card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thumb drive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84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disc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685800" y="1443335"/>
            <a:ext cx="7620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__________, which is similar in size to a credit card or ATM card, stores data on a thin microprocessor embedded in the card and contain a processor.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47800"/>
            <a:ext cx="77724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__________ project is an effort to preserve languages using long-term storage technology by storing thousands of documents on more than 1,000 known languages.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379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Gates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Hubble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Genome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Rosetta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 smtClean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14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47800"/>
            <a:ext cx="7848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__________ project is an effort to preserve languages using long-term storage technology by storing thousands of documents on more than 1,000 known languages.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791200" y="6400800"/>
            <a:ext cx="3200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852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379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Hubble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Gates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Genome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60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Rosetta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51431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__________ project is an effort to preserve languages using long-term storage technology by storing thousands of documents on more than 1,000 known languages.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02554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379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8158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Hubble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Gates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Genome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60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Rosetta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478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mini-DVD that has grown in popularity is the __________, which works specifically with the PlayStation Portable (PSP) handheld game console.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375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AMD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40208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RPG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080" y="42367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BIT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UMD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15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478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mini-DVD that has grown in popularity is the __________, which works specifically with the PlayStation Portable (PSP) handheld game console.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64014" y="6338340"/>
            <a:ext cx="23205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375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40208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RPG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AMD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080" y="42519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BIT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60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UMD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478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mini-DVD that has grown in popularity is the __________, which works specifically with the PlayStation Portable (PSP) handheld game console.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553200" y="6400800"/>
            <a:ext cx="2438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375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6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83108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7185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RPG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AMD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40208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BIT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600" y="476565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UMD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09600" y="1524000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__________ disc is commonly used to store a photo collection usually in the .jpg format to preserve their photos.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374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404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research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6700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backup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archive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portfolio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16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41248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413760" y="6338340"/>
            <a:ext cx="2194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374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324" y="368361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backup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research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23114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archive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600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portfolio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609600" y="1524000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__________ disc is commonly used to store a photo collection usually in the .jpg format to preserve their photos.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2321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41248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9" name="Content Placeholder 2">
            <a:hlinkClick r:id="rId3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3914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 medium is the physical material on which a computer keeps data, instructions, and information.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353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3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31292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dry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4085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 control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71600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storage</a:t>
            </a:r>
            <a:endParaRPr lang="en-US" sz="2400" b="1" dirty="0"/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084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transition</a:t>
            </a:r>
            <a:endParaRPr lang="en-US" sz="2400" b="1" dirty="0"/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32" name="Action Button: Back or Previous 3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4850" y="6338340"/>
            <a:ext cx="22267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374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29768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backup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574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research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402072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archive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084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portfolio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1" name="Action Button: Forward or Next 40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2" name="Action Button: Back or Previous 4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609600" y="1524000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__________ disc is commonly used to store a photo collection usually in the .jpg format to preserve their photos.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63040"/>
            <a:ext cx="7467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disc that stores items commonly in a single track that spirals from the center of the disc to the edge of the disc is most likely an __________ disc.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867400" y="6400800"/>
            <a:ext cx="312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371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recordable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6700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writable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1854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optical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magnetic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47800"/>
            <a:ext cx="7467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disc that stores items commonly in a single track that spirals from the center of the disc to the edge of the disc is most likely an __________ disc.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8520" y="6338340"/>
            <a:ext cx="216384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0" y="36520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writable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089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recordable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optical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600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magnetic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17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63040"/>
            <a:ext cx="7467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disc that stores items commonly in a single track that spirals from the center of the disc to the edge of the disc is most likely an __________ disc.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867400" y="6400800"/>
            <a:ext cx="312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13119" y="6338340"/>
            <a:ext cx="22037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371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2824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writable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recordable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011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optical</a:t>
            </a:r>
            <a:endParaRPr lang="en-US" sz="2400" b="1" dirty="0"/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840" y="473509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magnetic</a:t>
            </a:r>
            <a:endParaRPr lang="en-US" sz="2400" b="1" dirty="0"/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 laser light reads the items from an optical disc.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715000" y="6400800"/>
            <a:ext cx="3276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7095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filtered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401564" y="368224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split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211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High-powered</a:t>
            </a:r>
            <a:endParaRPr lang="en-US" sz="2400" b="1" dirty="0"/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Low-powered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18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 laser light reads the items from an optical disc.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68040" y="6338340"/>
            <a:ext cx="22402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371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401564" y="36825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split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filtered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High-powered</a:t>
            </a:r>
            <a:endParaRPr lang="en-US" sz="2400" b="1" dirty="0"/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084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Low-powered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__________ laser light reads the items from an optical disc.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2232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400800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8006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6825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split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334" y="31648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filtered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71592" y="42164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High-powered</a:t>
            </a:r>
            <a:endParaRPr lang="en-US" sz="2400" b="1" dirty="0"/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084" y="475033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Low-powered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20624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term __________ is used for magnetic and flash memory media </a:t>
            </a:r>
            <a:r>
              <a:rPr lang="en-US" sz="2400" b="1" u="sng" dirty="0" smtClean="0"/>
              <a:t>not</a:t>
            </a:r>
            <a:r>
              <a:rPr lang="en-US" sz="2400" b="1" dirty="0" smtClean="0"/>
              <a:t> for optical media.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370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40080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/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084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disk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084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disc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211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CAD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77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19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term __________ is used for magnetic and flash memory media </a:t>
            </a:r>
            <a:r>
              <a:rPr lang="en-US" sz="2400" b="1" u="sng" dirty="0" smtClean="0"/>
              <a:t>not</a:t>
            </a:r>
            <a:r>
              <a:rPr lang="en-US" sz="2400" b="1" dirty="0" smtClean="0"/>
              <a:t> for optical media.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370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324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disc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8" y="315021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disk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CAD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084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term __________ is used for magnetic and flash memory media </a:t>
            </a:r>
            <a:r>
              <a:rPr lang="en-US" sz="2400" b="1" u="sng" dirty="0" smtClean="0"/>
              <a:t>not</a:t>
            </a:r>
            <a:r>
              <a:rPr lang="en-US" sz="2400" b="1" dirty="0" smtClean="0"/>
              <a:t> for optical media.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03054" y="6338340"/>
            <a:ext cx="219858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370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24612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08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disc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33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disk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32" y="42011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CAD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324" y="47345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storage is a server connected to a network with the sole purpose of providing storage.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 Page 360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Sustained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Layered</a:t>
            </a:r>
            <a:endParaRPr lang="en-US" sz="2400" b="1" dirty="0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20177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Dispersed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Network Attached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20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85800" y="1683603"/>
            <a:ext cx="7696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track is broken into smaller arcs called __________ on a disk.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357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685800" y="283464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66700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sectors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211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clusters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bands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paths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20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553200" y="6400800"/>
            <a:ext cx="2438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6679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367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324" y="36672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sectors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paths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clusters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324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bands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685800" y="283464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685800" y="1683603"/>
            <a:ext cx="7696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track is broken into smaller arcs called __________ on a disk.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20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553200" y="6400800"/>
            <a:ext cx="2438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91840" y="6338340"/>
            <a:ext cx="21930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357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2192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71856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6672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sectors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paths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71600" y="42164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clusters</a:t>
            </a:r>
            <a:endParaRPr lang="en-US" sz="2400" b="1" dirty="0"/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600" y="473517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bands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685800" y="283464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The Answer Key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685800" y="1683603"/>
            <a:ext cx="7696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track is broken into smaller arcs called __________ on a disk.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-15498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30250" y="685800"/>
            <a:ext cx="5715000" cy="990600"/>
          </a:xfrm>
        </p:spPr>
        <p:txBody>
          <a:bodyPr>
            <a:normAutofit/>
          </a:bodyPr>
          <a:lstStyle/>
          <a:p>
            <a:r>
              <a:rPr lang="en-US" sz="2000" b="1" i="1" dirty="0" smtClean="0"/>
              <a:t>Answer Key</a:t>
            </a:r>
            <a:br>
              <a:rPr lang="en-US" sz="2000" b="1" i="1" dirty="0" smtClean="0"/>
            </a:br>
            <a:r>
              <a:rPr lang="en-US" sz="2000" b="1" i="1" dirty="0" smtClean="0"/>
              <a:t>Storage</a:t>
            </a:r>
            <a:endParaRPr lang="en-US" sz="2000" dirty="0">
              <a:hlinkClick r:id="rId3" action="ppaction://hlinksldjump"/>
            </a:endParaRPr>
          </a:p>
        </p:txBody>
      </p:sp>
      <p:sp>
        <p:nvSpPr>
          <p:cNvPr id="6" name="TextBox 5">
            <a:hlinkClick r:id="rId2" action="ppaction://hlinksldjump"/>
          </p:cNvPr>
          <p:cNvSpPr txBox="1"/>
          <p:nvPr/>
        </p:nvSpPr>
        <p:spPr>
          <a:xfrm>
            <a:off x="1295400" y="182880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 = C</a:t>
            </a:r>
            <a:endParaRPr lang="en-US" sz="2400" b="1" dirty="0">
              <a:latin typeface="+mj-lt"/>
            </a:endParaRPr>
          </a:p>
        </p:txBody>
      </p:sp>
      <p:sp>
        <p:nvSpPr>
          <p:cNvPr id="10" name="TextBox 9">
            <a:hlinkClick r:id="rId2" action="ppaction://hlinksldjump"/>
          </p:cNvPr>
          <p:cNvSpPr txBox="1"/>
          <p:nvPr/>
        </p:nvSpPr>
        <p:spPr>
          <a:xfrm>
            <a:off x="6492240" y="6400800"/>
            <a:ext cx="2514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14" name="TextBox 13">
            <a:hlinkClick r:id="rId2" action="ppaction://hlinksldjump"/>
          </p:cNvPr>
          <p:cNvSpPr txBox="1"/>
          <p:nvPr/>
        </p:nvSpPr>
        <p:spPr>
          <a:xfrm>
            <a:off x="15240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End Show</a:t>
            </a:r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914400" y="1905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Action Button: Forward or Next 16">
            <a:hlinkClick r:id="rId5" action="ppaction://hlinksldjump" highlightClick="1"/>
          </p:cNvPr>
          <p:cNvSpPr/>
          <p:nvPr/>
        </p:nvSpPr>
        <p:spPr>
          <a:xfrm>
            <a:off x="914400" y="239319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Action Button: Forward or Next 17">
            <a:hlinkClick r:id="rId6" action="ppaction://hlinksldjump" highlightClick="1"/>
          </p:cNvPr>
          <p:cNvSpPr/>
          <p:nvPr/>
        </p:nvSpPr>
        <p:spPr>
          <a:xfrm>
            <a:off x="914400" y="2864604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Action Button: Forward or Next 18">
            <a:hlinkClick r:id="rId7" action="ppaction://hlinksldjump" highlightClick="1"/>
          </p:cNvPr>
          <p:cNvSpPr/>
          <p:nvPr/>
        </p:nvSpPr>
        <p:spPr>
          <a:xfrm>
            <a:off x="914400" y="333730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Action Button: Forward or Next 19">
            <a:hlinkClick r:id="rId8" action="ppaction://hlinksldjump" highlightClick="1"/>
          </p:cNvPr>
          <p:cNvSpPr/>
          <p:nvPr/>
        </p:nvSpPr>
        <p:spPr>
          <a:xfrm>
            <a:off x="914400" y="38254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Action Button: Forward or Next 20">
            <a:hlinkClick r:id="rId9" action="ppaction://hlinksldjump" highlightClick="1"/>
          </p:cNvPr>
          <p:cNvSpPr/>
          <p:nvPr/>
        </p:nvSpPr>
        <p:spPr>
          <a:xfrm>
            <a:off x="3352800" y="190195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Action Button: Forward or Next 21">
            <a:hlinkClick r:id="rId10" action="ppaction://hlinksldjump" highlightClick="1"/>
          </p:cNvPr>
          <p:cNvSpPr/>
          <p:nvPr/>
        </p:nvSpPr>
        <p:spPr>
          <a:xfrm>
            <a:off x="6096000" y="188925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Action Button: Forward or Next 22">
            <a:hlinkClick r:id="rId11" action="ppaction://hlinksldjump" highlightClick="1"/>
          </p:cNvPr>
          <p:cNvSpPr/>
          <p:nvPr/>
        </p:nvSpPr>
        <p:spPr>
          <a:xfrm>
            <a:off x="6096000" y="3276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Action Button: Forward or Next 23">
            <a:hlinkClick r:id="rId12" action="ppaction://hlinksldjump" highlightClick="1"/>
          </p:cNvPr>
          <p:cNvSpPr/>
          <p:nvPr/>
        </p:nvSpPr>
        <p:spPr>
          <a:xfrm>
            <a:off x="6096000" y="2362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Action Button: Forward or Next 24">
            <a:hlinkClick r:id="rId13" action="ppaction://hlinksldjump" highlightClick="1"/>
          </p:cNvPr>
          <p:cNvSpPr/>
          <p:nvPr/>
        </p:nvSpPr>
        <p:spPr>
          <a:xfrm>
            <a:off x="6096000" y="2819400"/>
            <a:ext cx="381000" cy="396498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hlinkClick r:id="rId2" action="ppaction://hlinksldjump"/>
          </p:cNvPr>
          <p:cNvSpPr txBox="1"/>
          <p:nvPr/>
        </p:nvSpPr>
        <p:spPr>
          <a:xfrm>
            <a:off x="1295400" y="2326739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Q2 = D</a:t>
            </a:r>
            <a:endParaRPr lang="en-US" sz="2400" b="1" dirty="0">
              <a:latin typeface="+mj-lt"/>
            </a:endParaRPr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1295400" y="2799437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Q3 = B</a:t>
            </a:r>
            <a:endParaRPr lang="en-US" sz="2400" b="1" dirty="0">
              <a:latin typeface="+mj-lt"/>
            </a:endParaRPr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1295400" y="327660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Q4 = A</a:t>
            </a:r>
            <a:endParaRPr lang="en-US" sz="2400" b="1" dirty="0">
              <a:latin typeface="+mj-lt"/>
            </a:endParaRP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295400" y="373380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Q5 = B</a:t>
            </a:r>
            <a:endParaRPr lang="en-US" sz="2400" b="1" dirty="0">
              <a:latin typeface="+mj-lt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3810000" y="18288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Q8   = D</a:t>
            </a:r>
            <a:endParaRPr lang="en-US" sz="2400" b="1" dirty="0">
              <a:latin typeface="+mj-lt"/>
            </a:endParaRPr>
          </a:p>
        </p:txBody>
      </p:sp>
      <p:sp>
        <p:nvSpPr>
          <p:cNvPr id="31" name="Action Button: Forward or Next 30">
            <a:hlinkClick r:id="rId14" action="ppaction://hlinksldjump" highlightClick="1"/>
          </p:cNvPr>
          <p:cNvSpPr/>
          <p:nvPr/>
        </p:nvSpPr>
        <p:spPr>
          <a:xfrm>
            <a:off x="914400" y="4312404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295400" y="4247237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Q6 = C</a:t>
            </a:r>
            <a:endParaRPr lang="en-US" sz="2400" b="1" dirty="0">
              <a:latin typeface="+mj-lt"/>
            </a:endParaRPr>
          </a:p>
        </p:txBody>
      </p:sp>
      <p:sp>
        <p:nvSpPr>
          <p:cNvPr id="33" name="Action Button: Forward or Next 32">
            <a:hlinkClick r:id="rId15" action="ppaction://hlinksldjump" highlightClick="1"/>
          </p:cNvPr>
          <p:cNvSpPr/>
          <p:nvPr/>
        </p:nvSpPr>
        <p:spPr>
          <a:xfrm>
            <a:off x="914400" y="48160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295400" y="4765139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Q7 = C</a:t>
            </a:r>
            <a:endParaRPr lang="en-US" sz="2400" b="1" dirty="0">
              <a:latin typeface="+mj-lt"/>
            </a:endParaRPr>
          </a:p>
        </p:txBody>
      </p:sp>
      <p:sp>
        <p:nvSpPr>
          <p:cNvPr id="35" name="Action Button: Forward or Next 34">
            <a:hlinkClick r:id="rId16" action="ppaction://hlinksldjump" highlightClick="1"/>
          </p:cNvPr>
          <p:cNvSpPr/>
          <p:nvPr/>
        </p:nvSpPr>
        <p:spPr>
          <a:xfrm>
            <a:off x="3352800" y="23776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Action Button: Forward or Next 35">
            <a:hlinkClick r:id="rId17" action="ppaction://hlinksldjump" highlightClick="1"/>
          </p:cNvPr>
          <p:cNvSpPr/>
          <p:nvPr/>
        </p:nvSpPr>
        <p:spPr>
          <a:xfrm>
            <a:off x="3352800" y="285039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Action Button: Forward or Next 36">
            <a:hlinkClick r:id="rId18" action="ppaction://hlinksldjump" highlightClick="1"/>
          </p:cNvPr>
          <p:cNvSpPr/>
          <p:nvPr/>
        </p:nvSpPr>
        <p:spPr>
          <a:xfrm>
            <a:off x="3352800" y="3309104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Action Button: Forward or Next 37">
            <a:hlinkClick r:id="rId19" action="ppaction://hlinksldjump" highlightClick="1"/>
          </p:cNvPr>
          <p:cNvSpPr/>
          <p:nvPr/>
        </p:nvSpPr>
        <p:spPr>
          <a:xfrm>
            <a:off x="3352800" y="37973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Action Button: Forward or Next 38">
            <a:hlinkClick r:id="rId20" action="ppaction://hlinksldjump" highlightClick="1"/>
          </p:cNvPr>
          <p:cNvSpPr/>
          <p:nvPr/>
        </p:nvSpPr>
        <p:spPr>
          <a:xfrm>
            <a:off x="3352800" y="429819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Action Button: Forward or Next 39">
            <a:hlinkClick r:id="rId21" action="ppaction://hlinksldjump" highlightClick="1"/>
          </p:cNvPr>
          <p:cNvSpPr/>
          <p:nvPr/>
        </p:nvSpPr>
        <p:spPr>
          <a:xfrm>
            <a:off x="3352800" y="478510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Action Button: Forward or Next 40">
            <a:hlinkClick r:id="rId22" action="ppaction://hlinksldjump" highlightClick="1"/>
          </p:cNvPr>
          <p:cNvSpPr/>
          <p:nvPr/>
        </p:nvSpPr>
        <p:spPr>
          <a:xfrm>
            <a:off x="6096000" y="37492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Action Button: Forward or Next 41">
            <a:hlinkClick r:id="rId23" action="ppaction://hlinksldjump" highlightClick="1"/>
          </p:cNvPr>
          <p:cNvSpPr/>
          <p:nvPr/>
        </p:nvSpPr>
        <p:spPr>
          <a:xfrm>
            <a:off x="6096000" y="422070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TextBox 42">
            <a:hlinkClick r:id="rId2" action="ppaction://hlinksldjump"/>
          </p:cNvPr>
          <p:cNvSpPr txBox="1"/>
          <p:nvPr/>
        </p:nvSpPr>
        <p:spPr>
          <a:xfrm>
            <a:off x="3810000" y="2311241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Q9   = C</a:t>
            </a:r>
            <a:endParaRPr lang="en-US" sz="2400" b="1" dirty="0">
              <a:latin typeface="+mj-lt"/>
            </a:endParaRPr>
          </a:p>
        </p:txBody>
      </p:sp>
      <p:sp>
        <p:nvSpPr>
          <p:cNvPr id="44" name="TextBox 43">
            <a:hlinkClick r:id="rId2" action="ppaction://hlinksldjump"/>
          </p:cNvPr>
          <p:cNvSpPr txBox="1"/>
          <p:nvPr/>
        </p:nvSpPr>
        <p:spPr>
          <a:xfrm>
            <a:off x="3810000" y="27839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Q10 = B</a:t>
            </a:r>
            <a:endParaRPr lang="en-US" sz="2400" b="1" dirty="0">
              <a:latin typeface="+mj-lt"/>
            </a:endParaRPr>
          </a:p>
        </p:txBody>
      </p:sp>
      <p:sp>
        <p:nvSpPr>
          <p:cNvPr id="45" name="TextBox 44">
            <a:hlinkClick r:id="rId2" action="ppaction://hlinksldjump"/>
          </p:cNvPr>
          <p:cNvSpPr txBox="1"/>
          <p:nvPr/>
        </p:nvSpPr>
        <p:spPr>
          <a:xfrm>
            <a:off x="3810000" y="32566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Q11 = A</a:t>
            </a:r>
            <a:endParaRPr lang="en-US" sz="2400" b="1" dirty="0">
              <a:latin typeface="+mj-lt"/>
            </a:endParaRPr>
          </a:p>
        </p:txBody>
      </p:sp>
      <p:sp>
        <p:nvSpPr>
          <p:cNvPr id="46" name="TextBox 45">
            <a:hlinkClick r:id="rId2" action="ppaction://hlinksldjump"/>
          </p:cNvPr>
          <p:cNvSpPr txBox="1"/>
          <p:nvPr/>
        </p:nvSpPr>
        <p:spPr>
          <a:xfrm>
            <a:off x="3810000" y="37338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Q12 = B</a:t>
            </a:r>
            <a:endParaRPr lang="en-US" sz="2400" b="1" dirty="0">
              <a:latin typeface="+mj-lt"/>
            </a:endParaRPr>
          </a:p>
        </p:txBody>
      </p:sp>
      <p:sp>
        <p:nvSpPr>
          <p:cNvPr id="47" name="TextBox 46">
            <a:hlinkClick r:id="rId2" action="ppaction://hlinksldjump"/>
          </p:cNvPr>
          <p:cNvSpPr txBox="1"/>
          <p:nvPr/>
        </p:nvSpPr>
        <p:spPr>
          <a:xfrm>
            <a:off x="3810000" y="42472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Q13 = A</a:t>
            </a:r>
            <a:endParaRPr lang="en-US" sz="2400" b="1" dirty="0">
              <a:latin typeface="+mj-lt"/>
            </a:endParaRPr>
          </a:p>
        </p:txBody>
      </p:sp>
      <p:sp>
        <p:nvSpPr>
          <p:cNvPr id="48" name="TextBox 47">
            <a:hlinkClick r:id="rId2" action="ppaction://hlinksldjump"/>
          </p:cNvPr>
          <p:cNvSpPr txBox="1"/>
          <p:nvPr/>
        </p:nvSpPr>
        <p:spPr>
          <a:xfrm>
            <a:off x="3810000" y="4719935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Q14 </a:t>
            </a:r>
            <a:r>
              <a:rPr lang="en-US" sz="2400" b="1" smtClean="0">
                <a:latin typeface="+mj-lt"/>
              </a:rPr>
              <a:t>= D</a:t>
            </a:r>
            <a:endParaRPr lang="en-US" sz="2400" b="1" dirty="0">
              <a:latin typeface="+mj-lt"/>
            </a:endParaRPr>
          </a:p>
        </p:txBody>
      </p:sp>
      <p:sp>
        <p:nvSpPr>
          <p:cNvPr id="49" name="TextBox 48">
            <a:hlinkClick r:id="rId2" action="ppaction://hlinksldjump"/>
          </p:cNvPr>
          <p:cNvSpPr txBox="1"/>
          <p:nvPr/>
        </p:nvSpPr>
        <p:spPr>
          <a:xfrm>
            <a:off x="6477000" y="18088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Q15 = D</a:t>
            </a:r>
            <a:endParaRPr lang="en-US" sz="2400" b="1" dirty="0">
              <a:latin typeface="+mj-lt"/>
            </a:endParaRPr>
          </a:p>
        </p:txBody>
      </p:sp>
      <p:sp>
        <p:nvSpPr>
          <p:cNvPr id="50" name="TextBox 49">
            <a:hlinkClick r:id="rId2" action="ppaction://hlinksldjump"/>
          </p:cNvPr>
          <p:cNvSpPr txBox="1"/>
          <p:nvPr/>
        </p:nvSpPr>
        <p:spPr>
          <a:xfrm>
            <a:off x="6477000" y="22970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Q16 = C</a:t>
            </a:r>
            <a:endParaRPr lang="en-US" sz="2400" b="1" dirty="0">
              <a:latin typeface="+mj-lt"/>
            </a:endParaRPr>
          </a:p>
        </p:txBody>
      </p:sp>
      <p:sp>
        <p:nvSpPr>
          <p:cNvPr id="51" name="TextBox 50">
            <a:hlinkClick r:id="rId2" action="ppaction://hlinksldjump"/>
          </p:cNvPr>
          <p:cNvSpPr txBox="1"/>
          <p:nvPr/>
        </p:nvSpPr>
        <p:spPr>
          <a:xfrm>
            <a:off x="6477000" y="27542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Q17 = C</a:t>
            </a:r>
            <a:endParaRPr lang="en-US" sz="2400" b="1" dirty="0">
              <a:latin typeface="+mj-lt"/>
            </a:endParaRPr>
          </a:p>
        </p:txBody>
      </p:sp>
      <p:sp>
        <p:nvSpPr>
          <p:cNvPr id="52" name="TextBox 51">
            <a:hlinkClick r:id="rId2" action="ppaction://hlinksldjump"/>
          </p:cNvPr>
          <p:cNvSpPr txBox="1"/>
          <p:nvPr/>
        </p:nvSpPr>
        <p:spPr>
          <a:xfrm>
            <a:off x="6477000" y="319541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Q18 = D</a:t>
            </a:r>
            <a:endParaRPr lang="en-US" sz="2400" b="1" dirty="0">
              <a:latin typeface="+mj-lt"/>
            </a:endParaRPr>
          </a:p>
        </p:txBody>
      </p:sp>
      <p:sp>
        <p:nvSpPr>
          <p:cNvPr id="53" name="TextBox 52">
            <a:hlinkClick r:id="rId2" action="ppaction://hlinksldjump"/>
          </p:cNvPr>
          <p:cNvSpPr txBox="1"/>
          <p:nvPr/>
        </p:nvSpPr>
        <p:spPr>
          <a:xfrm>
            <a:off x="6477000" y="36983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Q19 = A</a:t>
            </a:r>
            <a:endParaRPr lang="en-US" sz="2400" b="1" dirty="0">
              <a:latin typeface="+mj-lt"/>
            </a:endParaRPr>
          </a:p>
        </p:txBody>
      </p:sp>
      <p:sp>
        <p:nvSpPr>
          <p:cNvPr id="54" name="TextBox 53">
            <a:hlinkClick r:id="rId2" action="ppaction://hlinksldjump"/>
          </p:cNvPr>
          <p:cNvSpPr txBox="1"/>
          <p:nvPr/>
        </p:nvSpPr>
        <p:spPr>
          <a:xfrm>
            <a:off x="6477000" y="4156055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Q20 = B</a:t>
            </a:r>
            <a:endParaRPr lang="en-US" sz="2400" b="1" dirty="0">
              <a:latin typeface="+mj-lt"/>
            </a:endParaRPr>
          </a:p>
        </p:txBody>
      </p:sp>
      <p:cxnSp>
        <p:nvCxnSpPr>
          <p:cNvPr id="59" name="Straight Connector 58">
            <a:hlinkClick r:id="rId2" action="ppaction://hlinksldjump"/>
          </p:cNvPr>
          <p:cNvCxnSpPr/>
          <p:nvPr/>
        </p:nvCxnSpPr>
        <p:spPr>
          <a:xfrm>
            <a:off x="838200" y="1600200"/>
            <a:ext cx="73914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Action Button: End 66">
            <a:hlinkClick r:id="" action="ppaction://hlinkshowjump?jump=endshow" highlightClick="1"/>
          </p:cNvPr>
          <p:cNvSpPr/>
          <p:nvPr/>
        </p:nvSpPr>
        <p:spPr>
          <a:xfrm>
            <a:off x="258306" y="5943600"/>
            <a:ext cx="533400" cy="457200"/>
          </a:xfrm>
          <a:prstGeom prst="actionButtonEnd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Action Button: Back or Previous 54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Action Button: Home 55">
            <a:hlinkClick r:id="rId3" action="ppaction://hlinksldjump" highlightClick="1"/>
          </p:cNvPr>
          <p:cNvSpPr/>
          <p:nvPr/>
        </p:nvSpPr>
        <p:spPr>
          <a:xfrm>
            <a:off x="258580" y="531901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400" b="1" dirty="0"/>
          </a:p>
        </p:txBody>
      </p:sp>
      <p:sp>
        <p:nvSpPr>
          <p:cNvPr id="57" name="TextBox 56">
            <a:hlinkClick r:id="rId2" action="ppaction://hlinksldjump"/>
          </p:cNvPr>
          <p:cNvSpPr txBox="1"/>
          <p:nvPr/>
        </p:nvSpPr>
        <p:spPr>
          <a:xfrm>
            <a:off x="762000" y="5334000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</p:spTree>
  </p:cSld>
  <p:clrMapOvr>
    <a:masterClrMapping/>
  </p:clrMapOvr>
  <p:transition spd="slow">
    <p:pull dir="r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storage is a server connected to a network with the sole purpose of providing storage.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338340"/>
            <a:ext cx="23309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360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400800"/>
            <a:ext cx="685800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5313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Layered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Sustained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Dispersed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84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Network Attached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0" name="Action Button: Back or Previous 29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storage is a server connected to a network with the sole purpose of providing storage.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360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83108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65313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Layered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Sustained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7160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Dispersed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600" y="473509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Network Attached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33" name="Action Button: Back or Previous 32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31520" y="1524000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__________storage is an Internet service that provides storage to computer users.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7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368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Passive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13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Vapor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24638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Cloud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5472</TotalTime>
  <Words>3512</Words>
  <Application>Microsoft Office PowerPoint</Application>
  <PresentationFormat>On-screen Show (4:3)</PresentationFormat>
  <Paragraphs>1521</Paragraphs>
  <Slides>63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63</vt:i4>
      </vt:variant>
    </vt:vector>
  </HeadingPairs>
  <TitlesOfParts>
    <vt:vector size="64" baseType="lpstr">
      <vt:lpstr>Office Theme</vt:lpstr>
      <vt:lpstr>Slide 1</vt:lpstr>
      <vt:lpstr>Multiple Choice Main Menu Storage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  <vt:lpstr>Slide 51</vt:lpstr>
      <vt:lpstr>Slide 52</vt:lpstr>
      <vt:lpstr>Slide 53</vt:lpstr>
      <vt:lpstr>Slide 54</vt:lpstr>
      <vt:lpstr>Slide 55</vt:lpstr>
      <vt:lpstr>Slide 56</vt:lpstr>
      <vt:lpstr>Slide 57</vt:lpstr>
      <vt:lpstr>Slide 58</vt:lpstr>
      <vt:lpstr>Slide 59</vt:lpstr>
      <vt:lpstr>Slide 60</vt:lpstr>
      <vt:lpstr>Slide 61</vt:lpstr>
      <vt:lpstr>Slide 62</vt:lpstr>
      <vt:lpstr>Answer Key Storage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Ten Question Quiz</dc:title>
  <dc:creator>Jack</dc:creator>
  <cp:lastModifiedBy>Jack</cp:lastModifiedBy>
  <cp:revision>582</cp:revision>
  <dcterms:created xsi:type="dcterms:W3CDTF">2008-05-20T16:40:50Z</dcterms:created>
  <dcterms:modified xsi:type="dcterms:W3CDTF">2009-02-26T06:17:07Z</dcterms:modified>
</cp:coreProperties>
</file>

<file path=docProps/thumbnail.jpeg>
</file>