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5"/>
  </p:notesMasterIdLst>
  <p:sldIdLst>
    <p:sldId id="572" r:id="rId2"/>
    <p:sldId id="571" r:id="rId3"/>
    <p:sldId id="462" r:id="rId4"/>
    <p:sldId id="463" r:id="rId5"/>
    <p:sldId id="464" r:id="rId6"/>
    <p:sldId id="467" r:id="rId7"/>
    <p:sldId id="468" r:id="rId8"/>
    <p:sldId id="469" r:id="rId9"/>
    <p:sldId id="472" r:id="rId10"/>
    <p:sldId id="473" r:id="rId11"/>
    <p:sldId id="474" r:id="rId12"/>
    <p:sldId id="477" r:id="rId13"/>
    <p:sldId id="478" r:id="rId14"/>
    <p:sldId id="479" r:id="rId15"/>
    <p:sldId id="482" r:id="rId16"/>
    <p:sldId id="483" r:id="rId17"/>
    <p:sldId id="484" r:id="rId18"/>
    <p:sldId id="487" r:id="rId19"/>
    <p:sldId id="488" r:id="rId20"/>
    <p:sldId id="489" r:id="rId21"/>
    <p:sldId id="492" r:id="rId22"/>
    <p:sldId id="493" r:id="rId23"/>
    <p:sldId id="494" r:id="rId24"/>
    <p:sldId id="497" r:id="rId25"/>
    <p:sldId id="498" r:id="rId26"/>
    <p:sldId id="499" r:id="rId27"/>
    <p:sldId id="502" r:id="rId28"/>
    <p:sldId id="503" r:id="rId29"/>
    <p:sldId id="504" r:id="rId30"/>
    <p:sldId id="507" r:id="rId31"/>
    <p:sldId id="508" r:id="rId32"/>
    <p:sldId id="509" r:id="rId33"/>
    <p:sldId id="512" r:id="rId34"/>
    <p:sldId id="513" r:id="rId35"/>
    <p:sldId id="514" r:id="rId36"/>
    <p:sldId id="517" r:id="rId37"/>
    <p:sldId id="518" r:id="rId38"/>
    <p:sldId id="519" r:id="rId39"/>
    <p:sldId id="522" r:id="rId40"/>
    <p:sldId id="523" r:id="rId41"/>
    <p:sldId id="524" r:id="rId42"/>
    <p:sldId id="527" r:id="rId43"/>
    <p:sldId id="528" r:id="rId44"/>
    <p:sldId id="529" r:id="rId45"/>
    <p:sldId id="532" r:id="rId46"/>
    <p:sldId id="533" r:id="rId47"/>
    <p:sldId id="534" r:id="rId48"/>
    <p:sldId id="537" r:id="rId49"/>
    <p:sldId id="538" r:id="rId50"/>
    <p:sldId id="539" r:id="rId51"/>
    <p:sldId id="542" r:id="rId52"/>
    <p:sldId id="543" r:id="rId53"/>
    <p:sldId id="544" r:id="rId54"/>
    <p:sldId id="547" r:id="rId55"/>
    <p:sldId id="548" r:id="rId56"/>
    <p:sldId id="549" r:id="rId57"/>
    <p:sldId id="552" r:id="rId58"/>
    <p:sldId id="553" r:id="rId59"/>
    <p:sldId id="554" r:id="rId60"/>
    <p:sldId id="557" r:id="rId61"/>
    <p:sldId id="558" r:id="rId62"/>
    <p:sldId id="559" r:id="rId63"/>
    <p:sldId id="569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B37C"/>
    <a:srgbClr val="FEA8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529" autoAdjust="0"/>
    <p:restoredTop sz="86444" autoAdjust="0"/>
  </p:normalViewPr>
  <p:slideViewPr>
    <p:cSldViewPr>
      <p:cViewPr varScale="1">
        <p:scale>
          <a:sx n="63" d="100"/>
          <a:sy n="63" d="100"/>
        </p:scale>
        <p:origin x="-48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4" y="79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06CB2-F97F-4715-A9EC-15B3CF63E958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3E4C8-853C-4AB8-8DAE-413CDE0689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18.xml"/><Relationship Id="rId18" Type="http://schemas.openxmlformats.org/officeDocument/2006/relationships/slide" Target="slide36.xml"/><Relationship Id="rId3" Type="http://schemas.openxmlformats.org/officeDocument/2006/relationships/slide" Target="slide3.xml"/><Relationship Id="rId21" Type="http://schemas.openxmlformats.org/officeDocument/2006/relationships/slide" Target="slide57.xml"/><Relationship Id="rId7" Type="http://schemas.openxmlformats.org/officeDocument/2006/relationships/slide" Target="slide15.xml"/><Relationship Id="rId12" Type="http://schemas.openxmlformats.org/officeDocument/2006/relationships/slide" Target="slide51.xml"/><Relationship Id="rId17" Type="http://schemas.openxmlformats.org/officeDocument/2006/relationships/slide" Target="slide33.xml"/><Relationship Id="rId2" Type="http://schemas.openxmlformats.org/officeDocument/2006/relationships/slide" Target="slide2.xml"/><Relationship Id="rId16" Type="http://schemas.openxmlformats.org/officeDocument/2006/relationships/slide" Target="slide30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11" Type="http://schemas.openxmlformats.org/officeDocument/2006/relationships/slide" Target="slide48.xml"/><Relationship Id="rId5" Type="http://schemas.openxmlformats.org/officeDocument/2006/relationships/slide" Target="slide9.xml"/><Relationship Id="rId15" Type="http://schemas.openxmlformats.org/officeDocument/2006/relationships/slide" Target="slide27.xml"/><Relationship Id="rId10" Type="http://schemas.openxmlformats.org/officeDocument/2006/relationships/slide" Target="slide54.xml"/><Relationship Id="rId19" Type="http://schemas.openxmlformats.org/officeDocument/2006/relationships/slide" Target="slide39.xml"/><Relationship Id="rId4" Type="http://schemas.openxmlformats.org/officeDocument/2006/relationships/slide" Target="slide6.xml"/><Relationship Id="rId9" Type="http://schemas.openxmlformats.org/officeDocument/2006/relationships/slide" Target="slide45.xml"/><Relationship Id="rId14" Type="http://schemas.openxmlformats.org/officeDocument/2006/relationships/slide" Target="slide21.xml"/><Relationship Id="rId22" Type="http://schemas.openxmlformats.org/officeDocument/2006/relationships/slide" Target="slide6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7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slide" Target="slide4.xml"/><Relationship Id="rId5" Type="http://schemas.openxmlformats.org/officeDocument/2006/relationships/slide" Target="slide32.xml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5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5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6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slide" Target="slide6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51.xml"/><Relationship Id="rId18" Type="http://schemas.openxmlformats.org/officeDocument/2006/relationships/slide" Target="slide33.xml"/><Relationship Id="rId3" Type="http://schemas.openxmlformats.org/officeDocument/2006/relationships/slide" Target="slide2.xml"/><Relationship Id="rId21" Type="http://schemas.openxmlformats.org/officeDocument/2006/relationships/slide" Target="slide42.xml"/><Relationship Id="rId7" Type="http://schemas.openxmlformats.org/officeDocument/2006/relationships/slide" Target="slide12.xml"/><Relationship Id="rId12" Type="http://schemas.openxmlformats.org/officeDocument/2006/relationships/slide" Target="slide48.xml"/><Relationship Id="rId17" Type="http://schemas.openxmlformats.org/officeDocument/2006/relationships/slide" Target="slide30.xml"/><Relationship Id="rId2" Type="http://schemas.openxmlformats.org/officeDocument/2006/relationships/slide" Target="slide63.xml"/><Relationship Id="rId16" Type="http://schemas.openxmlformats.org/officeDocument/2006/relationships/slide" Target="slide27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54.xml"/><Relationship Id="rId5" Type="http://schemas.openxmlformats.org/officeDocument/2006/relationships/slide" Target="slide6.xml"/><Relationship Id="rId15" Type="http://schemas.openxmlformats.org/officeDocument/2006/relationships/slide" Target="slide21.xml"/><Relationship Id="rId23" Type="http://schemas.openxmlformats.org/officeDocument/2006/relationships/slide" Target="slide60.xml"/><Relationship Id="rId10" Type="http://schemas.openxmlformats.org/officeDocument/2006/relationships/slide" Target="slide45.xml"/><Relationship Id="rId19" Type="http://schemas.openxmlformats.org/officeDocument/2006/relationships/slide" Target="slide36.xml"/><Relationship Id="rId4" Type="http://schemas.openxmlformats.org/officeDocument/2006/relationships/slide" Target="slide3.xml"/><Relationship Id="rId9" Type="http://schemas.openxmlformats.org/officeDocument/2006/relationships/slide" Target="slide24.xml"/><Relationship Id="rId14" Type="http://schemas.openxmlformats.org/officeDocument/2006/relationships/slide" Target="slide18.xml"/><Relationship Id="rId22" Type="http://schemas.openxmlformats.org/officeDocument/2006/relationships/slide" Target="slide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2514600"/>
            <a:ext cx="9144000" cy="4572000"/>
          </a:xfrm>
          <a:prstGeom prst="rect">
            <a:avLst/>
          </a:prstGeom>
          <a:solidFill>
            <a:schemeClr val="accent5">
              <a:lumMod val="75000"/>
              <a:alpha val="61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  MC-Quiz:  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Chapter 8 – Operating Systems and Utility Programs</a:t>
            </a: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i="1" dirty="0" smtClean="0">
              <a:solidFill>
                <a:schemeClr val="bg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25146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  <a:r>
              <a:rPr lang="en-US" sz="28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                               </a:t>
            </a:r>
            <a:r>
              <a:rPr lang="en-US" sz="36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Discovering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Computers 2010 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6074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operating system that automatically configures new devices as you install them is called?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350" y="3153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Rail  &amp;  Ready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Plug &amp; Play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Plug &amp; Go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7590" y="36675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Input &amp; Output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276600" y="6338340"/>
            <a:ext cx="22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 408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6074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operating system that automatically configures new devices as you install them is called?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7080" y="6338340"/>
            <a:ext cx="2128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52400" y="48158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5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Rail  &amp;  Ready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Plug &amp; Play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2011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Plug &amp; Go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36677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Input &amp; Output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714381"/>
            <a:ext cx="7772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300" b="1" dirty="0" smtClean="0"/>
              <a:t>A program that runs the same on multiple operating systems is known as?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399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15646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Multimedia</a:t>
            </a:r>
            <a:endParaRPr lang="en-US" sz="24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56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Cross Platform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Utility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Multiple Platform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4813" y="6307860"/>
            <a:ext cx="2283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399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40156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Cross Platform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0600" y="31541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Multimedia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08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Utility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401564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Multiple Platform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85800" y="1714381"/>
            <a:ext cx="77724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300" b="1" dirty="0" smtClean="0"/>
              <a:t>A program that runs the same on multiple operating systems is known as?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37560" y="63231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399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52400" y="37490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208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Cross Platform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084" y="315037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Multimedia</a:t>
            </a:r>
            <a:endParaRPr lang="en-US" sz="2400" b="1" dirty="0"/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40208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Utility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401564" y="475033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Multiple Platform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rId2" action="ppaction://hlinksldjump"/>
          </p:cNvPr>
          <p:cNvSpPr/>
          <p:nvPr/>
        </p:nvSpPr>
        <p:spPr>
          <a:xfrm>
            <a:off x="685800" y="1714381"/>
            <a:ext cx="76962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300" b="1" dirty="0" smtClean="0"/>
              <a:t>A program that runs the same on multiple operating systems is known as?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Lossy and lossless are two types of__________ utilities.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427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compression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downloads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spam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Lossy and lossless are two types of__________ utilities.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6277380"/>
            <a:ext cx="222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427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73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downloads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8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compression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34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files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324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spam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Lossy and lossless are two types of__________ utilities.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239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427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52400" y="324612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downloads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08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compression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401822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files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324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spam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81911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operating system that allows a single user to work on two or more programs that reside in memory at the same time.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Concurrent  programming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Managing programs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Single user/multitasking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08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User multimedia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6304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operating system that allows a single user to work on two or more programs that reside in memory at the same time.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3760" y="6277380"/>
            <a:ext cx="2116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40" y="36873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Managing programs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Concurrent  programming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Single user/multitasking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401564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User multimedia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762000"/>
            <a:ext cx="6019800" cy="990600"/>
          </a:xfrm>
        </p:spPr>
        <p:txBody>
          <a:bodyPr>
            <a:normAutofit/>
          </a:bodyPr>
          <a:lstStyle/>
          <a:p>
            <a:r>
              <a:rPr lang="en-US" sz="2200" b="1" i="1" dirty="0" smtClean="0"/>
              <a:t>Multiple Choice Main Menu</a:t>
            </a:r>
            <a:br>
              <a:rPr lang="en-US" sz="2200" b="1" i="1" dirty="0" smtClean="0"/>
            </a:br>
            <a:r>
              <a:rPr lang="en-US" sz="2200" b="1" dirty="0" smtClean="0"/>
              <a:t> Operating Systems and Utility Programs</a:t>
            </a:r>
            <a:endParaRPr lang="en-US" sz="2200" dirty="0">
              <a:hlinkClick r:id="rId2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355360" y="175031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MC Quiz 8</a:t>
            </a:r>
            <a:endParaRPr lang="en-US" b="1" dirty="0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9144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914400" y="2286000"/>
            <a:ext cx="381000" cy="384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Forward or Next 17">
            <a:hlinkClick r:id="rId5" action="ppaction://hlinksldjump" highlightClick="1"/>
          </p:cNvPr>
          <p:cNvSpPr/>
          <p:nvPr/>
        </p:nvSpPr>
        <p:spPr>
          <a:xfrm>
            <a:off x="9144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Forward or Next 18">
            <a:hlinkClick r:id="rId6" action="ppaction://hlinksldjump" highlightClick="1"/>
          </p:cNvPr>
          <p:cNvSpPr/>
          <p:nvPr/>
        </p:nvSpPr>
        <p:spPr>
          <a:xfrm>
            <a:off x="9144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Forward or Next 19">
            <a:hlinkClick r:id="rId7" action="ppaction://hlinksldjump" highlightClick="1"/>
          </p:cNvPr>
          <p:cNvSpPr/>
          <p:nvPr/>
        </p:nvSpPr>
        <p:spPr>
          <a:xfrm>
            <a:off x="9144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Forward or Next 20">
            <a:hlinkClick r:id="rId8" action="ppaction://hlinksldjump" highlightClick="1"/>
          </p:cNvPr>
          <p:cNvSpPr/>
          <p:nvPr/>
        </p:nvSpPr>
        <p:spPr>
          <a:xfrm>
            <a:off x="33528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Forward or Next 21">
            <a:hlinkClick r:id="rId9" action="ppaction://hlinksldjump" highlightClick="1"/>
          </p:cNvPr>
          <p:cNvSpPr/>
          <p:nvPr/>
        </p:nvSpPr>
        <p:spPr>
          <a:xfrm>
            <a:off x="60960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Forward or Next 22">
            <a:hlinkClick r:id="rId10" action="ppaction://hlinksldjump" highlightClick="1"/>
          </p:cNvPr>
          <p:cNvSpPr/>
          <p:nvPr/>
        </p:nvSpPr>
        <p:spPr>
          <a:xfrm>
            <a:off x="60960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Forward or Next 23">
            <a:hlinkClick r:id="rId11" action="ppaction://hlinksldjump" highlightClick="1"/>
          </p:cNvPr>
          <p:cNvSpPr/>
          <p:nvPr/>
        </p:nvSpPr>
        <p:spPr>
          <a:xfrm>
            <a:off x="60960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Forward or Next 24">
            <a:hlinkClick r:id="rId12" action="ppaction://hlinksldjump" highlightClick="1"/>
          </p:cNvPr>
          <p:cNvSpPr/>
          <p:nvPr/>
        </p:nvSpPr>
        <p:spPr>
          <a:xfrm>
            <a:off x="60960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355360" y="220785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355360" y="26851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3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355360" y="31369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4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55360" y="35814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5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765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8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3" action="ppaction://hlinksldjump" highlightClick="1"/>
          </p:cNvPr>
          <p:cNvSpPr/>
          <p:nvPr/>
        </p:nvSpPr>
        <p:spPr>
          <a:xfrm>
            <a:off x="9144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0350" y="406858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6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4" action="ppaction://hlinksldjump" highlightClick="1"/>
          </p:cNvPr>
          <p:cNvSpPr/>
          <p:nvPr/>
        </p:nvSpPr>
        <p:spPr>
          <a:xfrm>
            <a:off x="9144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55360" y="450621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7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5" action="ppaction://hlinksldjump" highlightClick="1"/>
          </p:cNvPr>
          <p:cNvSpPr/>
          <p:nvPr/>
        </p:nvSpPr>
        <p:spPr>
          <a:xfrm>
            <a:off x="33528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ction Button: Forward or Next 35">
            <a:hlinkClick r:id="rId16" action="ppaction://hlinksldjump" highlightClick="1"/>
          </p:cNvPr>
          <p:cNvSpPr/>
          <p:nvPr/>
        </p:nvSpPr>
        <p:spPr>
          <a:xfrm>
            <a:off x="33528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ction Button: Forward or Next 36">
            <a:hlinkClick r:id="rId17" action="ppaction://hlinksldjump" highlightClick="1"/>
          </p:cNvPr>
          <p:cNvSpPr/>
          <p:nvPr/>
        </p:nvSpPr>
        <p:spPr>
          <a:xfrm>
            <a:off x="33528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ction Button: Forward or Next 37">
            <a:hlinkClick r:id="rId18" action="ppaction://hlinksldjump" highlightClick="1"/>
          </p:cNvPr>
          <p:cNvSpPr/>
          <p:nvPr/>
        </p:nvSpPr>
        <p:spPr>
          <a:xfrm>
            <a:off x="33528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ction Button: Forward or Next 38">
            <a:hlinkClick r:id="rId19" action="ppaction://hlinksldjump" highlightClick="1"/>
          </p:cNvPr>
          <p:cNvSpPr/>
          <p:nvPr/>
        </p:nvSpPr>
        <p:spPr>
          <a:xfrm>
            <a:off x="33528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ction Button: Forward or Next 39">
            <a:hlinkClick r:id="rId20" action="ppaction://hlinksldjump" highlightClick="1"/>
          </p:cNvPr>
          <p:cNvSpPr/>
          <p:nvPr/>
        </p:nvSpPr>
        <p:spPr>
          <a:xfrm>
            <a:off x="33528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ction Button: Forward or Next 40">
            <a:hlinkClick r:id="rId21" action="ppaction://hlinksldjump" highlightClick="1"/>
          </p:cNvPr>
          <p:cNvSpPr/>
          <p:nvPr/>
        </p:nvSpPr>
        <p:spPr>
          <a:xfrm>
            <a:off x="60960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ction Button: Forward or Next 41">
            <a:hlinkClick r:id="rId22" action="ppaction://hlinksldjump" highlightClick="1"/>
          </p:cNvPr>
          <p:cNvSpPr/>
          <p:nvPr/>
        </p:nvSpPr>
        <p:spPr>
          <a:xfrm>
            <a:off x="60960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2223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9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656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10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129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11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5941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12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13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5085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14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551950" y="1752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15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553200" y="22335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16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553200" y="26907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17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551950" y="31395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18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551950" y="3606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19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55195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20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914400" y="1600200"/>
            <a:ext cx="73152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ction Button: End 66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51431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operating system that allows a single user to work on two or more programs that reside in memory at the same time.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03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 404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67640" y="6400800"/>
            <a:ext cx="6096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/>
          <p:cNvSpPr/>
          <p:nvPr/>
        </p:nvSpPr>
        <p:spPr>
          <a:xfrm>
            <a:off x="1524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7090" y="368361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Managing programs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7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Concurrent  programming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2164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Single user/multitasking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401564" y="47350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User multimedia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a specific named location on a storage medium that contains related documents?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 422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85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830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Binder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Thumbnail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Folder</a:t>
            </a:r>
          </a:p>
        </p:txBody>
      </p:sp>
      <p:sp>
        <p:nvSpPr>
          <p:cNvPr id="37" name="Action Button: Back or Previous 36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1544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a specific named location on a storage medium that contains related documents?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62484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422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090" y="36873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Binder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85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2164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Thumbnail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084" y="47345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Folder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a specific named location on a storage medium that contains related documents?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184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</a:t>
            </a:r>
            <a:r>
              <a:rPr lang="en-US" b="1" smtClean="0"/>
              <a:t>Page 422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52400" y="48310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Binder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8069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Thumbnail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350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Folder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6214" y="1748135"/>
            <a:ext cx="7782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operating system that resides on a ROM chip.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418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Embedded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08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Multipurpose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Mainframes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7498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248400"/>
            <a:ext cx="2269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418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100" y="36875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Multipurpose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Embedded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Mainframes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084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0" y="1752600"/>
            <a:ext cx="7782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operating system that resides on a ROM chip.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27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418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67640" y="32156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285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Multipurpose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7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Embedded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Mainframes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084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0" y="1748135"/>
            <a:ext cx="7782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operating system that resides on a ROM chip.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set of program containing instructions that work together to coordinate all the activities among computer hardware resources.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398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Hard Drive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Operating system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367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 management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17836" y="47498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Interface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set of program containing instructions that work together to coordinate all the activities among computer hardware resources.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09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Operating system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Hard Drive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2316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 management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416804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Interface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398520" y="6292620"/>
            <a:ext cx="2087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398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set of program containing instructions that work together to coordinate all the activities among computer hardware resources.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124200" y="6338340"/>
            <a:ext cx="2193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 Page 398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82880" y="37642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6672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Operating system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74" y="31648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Hard Drive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2316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 management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41732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Interface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Controls  how you enter data and instructions and how information is displayed on the screen.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Action Button: Back or Previous 2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 interface</a:t>
            </a:r>
            <a:endParaRPr lang="en-US" sz="24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56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Power Interface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User interface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Option Interface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3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5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6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3" action="ppaction://hlinksldjump"/>
          </p:cNvPr>
          <p:cNvSpPr txBox="1"/>
          <p:nvPr/>
        </p:nvSpPr>
        <p:spPr>
          <a:xfrm>
            <a:off x="762000" y="161544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Operating system that supports two or more processors running programs at the same time.</a:t>
            </a:r>
            <a:endParaRPr lang="en-US" sz="2400" b="1" dirty="0"/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405</a:t>
            </a:r>
            <a:endParaRPr lang="en-US" b="1" dirty="0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7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3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3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3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3" action="ppaction://hlinksldjump"/>
          </p:cNvPr>
          <p:cNvSpPr txBox="1"/>
          <p:nvPr/>
        </p:nvSpPr>
        <p:spPr>
          <a:xfrm>
            <a:off x="1386324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Multiuser</a:t>
            </a:r>
          </a:p>
        </p:txBody>
      </p:sp>
      <p:sp>
        <p:nvSpPr>
          <p:cNvPr id="33" name="TextBox 32">
            <a:hlinkClick r:id="rId3" action="ppaction://hlinksldjump"/>
          </p:cNvPr>
          <p:cNvSpPr txBox="1"/>
          <p:nvPr/>
        </p:nvSpPr>
        <p:spPr>
          <a:xfrm>
            <a:off x="1386324" y="365176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Networking</a:t>
            </a:r>
          </a:p>
        </p:txBody>
      </p:sp>
      <p:sp>
        <p:nvSpPr>
          <p:cNvPr id="34" name="TextBox 33">
            <a:hlinkClick r:id="rId3" action="ppaction://hlinksldjump"/>
          </p:cNvPr>
          <p:cNvSpPr txBox="1"/>
          <p:nvPr/>
        </p:nvSpPr>
        <p:spPr>
          <a:xfrm>
            <a:off x="1387356" y="42017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Duplication</a:t>
            </a:r>
          </a:p>
        </p:txBody>
      </p:sp>
      <p:sp>
        <p:nvSpPr>
          <p:cNvPr id="35" name="TextBox 34">
            <a:hlinkClick r:id="rId3" action="ppaction://hlinksldjump"/>
          </p:cNvPr>
          <p:cNvSpPr txBox="1"/>
          <p:nvPr/>
        </p:nvSpPr>
        <p:spPr>
          <a:xfrm>
            <a:off x="1402596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Multiprocessing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Operating system that supports two or more processors running programs at the same time.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27738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5840" y="3656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Multiuser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Duplication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401564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Multiprocessing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Operating system that supports two or more processors running programs at the same time.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00400" y="6338340"/>
            <a:ext cx="2247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405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98120" y="48006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559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Multiuser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Duplication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324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Multiprocessing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7998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utility that detects and protects a personal computer from unauthorized intrusions.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425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Spyware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Screen saver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Personal firewall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Ghosting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utility that detects and protects a personal computer from unauthorized intrusions.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277380"/>
            <a:ext cx="217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425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09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Screen saver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8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Spyware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Personal firewall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324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Ghosting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13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15440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utility that detects and protects a personal computer from unauthorized intrusions.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35560" y="63231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425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976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33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Screen saver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7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Spyware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Personal firewall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324" y="476557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Ghosting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process of encoding data and information into an unreadable form.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17920" y="6400800"/>
            <a:ext cx="277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411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Selection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Ghosting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40208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Encryption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2260" y="629262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411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40156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Encryption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10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Selection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401564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Ghosting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62000" y="16836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process of encoding data and information into an unreadable form.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796445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22320" y="627738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411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13360" y="37490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156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Encryption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32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582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Selection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401564" y="475033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Ghosting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hlinkClick r:id="rId2" action="ppaction://hlinksldjump"/>
          </p:cNvPr>
          <p:cNvSpPr txBox="1"/>
          <p:nvPr/>
        </p:nvSpPr>
        <p:spPr>
          <a:xfrm>
            <a:off x="762000" y="16836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process of encoding data and information into an unreadable form.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6074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Type of system software that allows a user to perform maintenance-type tasks.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421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85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Utility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7033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System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2116" y="42367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Cleaning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Recovery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248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5" name="Action Button: Back or Previous 3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5" action="ppaction://hlinksldjump"/>
          </p:cNvPr>
          <p:cNvSpPr txBox="1"/>
          <p:nvPr/>
        </p:nvSpPr>
        <p:spPr>
          <a:xfrm>
            <a:off x="762000" y="1607403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Controls  how you enter data and instructions and how information is displayed on the screen.</a:t>
            </a:r>
            <a:endParaRPr lang="en-US" sz="2400" b="1" dirty="0"/>
          </a:p>
        </p:txBody>
      </p:sp>
      <p:sp>
        <p:nvSpPr>
          <p:cNvPr id="38" name="TextBox 37">
            <a:hlinkClick r:id="rId5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User interface</a:t>
            </a:r>
            <a:endParaRPr lang="en-US" sz="2400" b="1" dirty="0"/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38632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 interface</a:t>
            </a:r>
            <a:endParaRPr lang="en-US" sz="2400" b="1" dirty="0"/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40156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Power Interface</a:t>
            </a:r>
            <a:endParaRPr lang="en-US" sz="2400" b="1" dirty="0"/>
          </a:p>
        </p:txBody>
      </p:sp>
      <p:sp>
        <p:nvSpPr>
          <p:cNvPr id="41" name="TextBox 40">
            <a:hlinkClick r:id="rId5" action="ppaction://hlinksldjump"/>
          </p:cNvPr>
          <p:cNvSpPr txBox="1"/>
          <p:nvPr/>
        </p:nvSpPr>
        <p:spPr>
          <a:xfrm>
            <a:off x="1402596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Option Interface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24250" y="629262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421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7033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System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85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Utility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2367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Cleaning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324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Recovery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6074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Type of system software that allows a user to perform maintenance-type tasks.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7080" y="630786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421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52400" y="32156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7033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System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74" y="3185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Utility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592" y="42367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Cleaning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324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Recovery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6074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Type of system software that allows a user to perform maintenance-type tasks.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Program placed on a computer without user’s knowledge to secretly collect information.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426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Malware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Virus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Spyware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Program placed on a computer without user’s knowledge to secretly collect information.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1267" y="62469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426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Malware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10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Virus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401564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Spyware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Program placed on a computer without user’s knowledge to secretly collect information.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17794" y="630786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426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52400" y="48310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08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Malware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582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Virus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324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Spyware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Operating system that organizes and coordinates how multiple users access and share resources on a network.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410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Server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Program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Stealth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Operating system that organizes and coordinates how multiple users access and share resources on a network.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520" y="6262140"/>
            <a:ext cx="2168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410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Program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8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Server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86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Stealth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084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Operating system that organizes and coordinates how multiple users access and share resources on a network.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7080" y="6277380"/>
            <a:ext cx="2087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410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6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52400" y="32156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Program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32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Server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582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Stealth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324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09600" y="1443335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Consists of one or more chips on the motherboard that hold items such as data and instructions while the processor interprets and executes them.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406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RAID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LED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3760" y="6248400"/>
            <a:ext cx="2194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406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672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LED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RAID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324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09600" y="1443335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Consists of one or more chips on the motherboard that hold items such as data and instructions while the processor interprets and executes them.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2321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708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52400" y="42976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279894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2" name="Action Button: Back or Previous 3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hlinkClick r:id="rId5" action="ppaction://hlinksldjump"/>
          </p:cNvPr>
          <p:cNvSpPr txBox="1"/>
          <p:nvPr/>
        </p:nvSpPr>
        <p:spPr>
          <a:xfrm>
            <a:off x="762000" y="1607403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Controls  how you enter data and instructions and how information is displayed on the screen.</a:t>
            </a:r>
            <a:endParaRPr lang="en-US" sz="2400" b="1" dirty="0"/>
          </a:p>
        </p:txBody>
      </p:sp>
      <p:sp>
        <p:nvSpPr>
          <p:cNvPr id="41" name="TextBox 40">
            <a:hlinkClick r:id="rId5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User interface</a:t>
            </a:r>
            <a:endParaRPr lang="en-US" sz="2400" b="1" dirty="0"/>
          </a:p>
        </p:txBody>
      </p:sp>
      <p:sp>
        <p:nvSpPr>
          <p:cNvPr id="42" name="TextBox 41">
            <a:hlinkClick r:id="rId5" action="ppaction://hlinksldjump"/>
          </p:cNvPr>
          <p:cNvSpPr txBox="1"/>
          <p:nvPr/>
        </p:nvSpPr>
        <p:spPr>
          <a:xfrm>
            <a:off x="138632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 interface</a:t>
            </a:r>
            <a:endParaRPr lang="en-US" sz="2400" b="1" dirty="0"/>
          </a:p>
        </p:txBody>
      </p:sp>
      <p:sp>
        <p:nvSpPr>
          <p:cNvPr id="43" name="TextBox 42">
            <a:hlinkClick r:id="rId5" action="ppaction://hlinksldjump"/>
          </p:cNvPr>
          <p:cNvSpPr txBox="1"/>
          <p:nvPr/>
        </p:nvSpPr>
        <p:spPr>
          <a:xfrm>
            <a:off x="140156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Power Interface</a:t>
            </a:r>
            <a:endParaRPr lang="en-US" sz="2400" b="1" dirty="0"/>
          </a:p>
        </p:txBody>
      </p:sp>
      <p:sp>
        <p:nvSpPr>
          <p:cNvPr id="44" name="TextBox 43">
            <a:hlinkClick r:id="rId5" action="ppaction://hlinksldjump"/>
          </p:cNvPr>
          <p:cNvSpPr txBox="1"/>
          <p:nvPr/>
        </p:nvSpPr>
        <p:spPr>
          <a:xfrm>
            <a:off x="1402080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Option Interface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074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406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82880" y="42824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LED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RAID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RAM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084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ROM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09600" y="1443335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Consists of one or more chips on the motherboard that hold items such as data and instructions while the processor interprets and executes them.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Process of starting and restarting a computer is called?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400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Processing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564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Booting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Function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Execute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Process of starting and restarting a computer is called?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520" y="6277380"/>
            <a:ext cx="2163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400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401564" y="36672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Booting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654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Processing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Function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401564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Execute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Process of starting and restarting a computer is called?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22320" y="6292620"/>
            <a:ext cx="205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400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9812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156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Booting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7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Processing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402072" y="42011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Function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401564" y="47350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Execute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Utility that reorganizes the files and unused space on the computer’s hard disk so that the operating system accesses data more quickly and programs run faster.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15000" y="6400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423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Aligner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Cleanup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Recovery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Defragmenter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Utility that reorganizes the files and unused space on the computer’s hard disk so that the operating system accesses data more quickly and programs run faster.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248400"/>
            <a:ext cx="216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423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672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Cleanup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Aligner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Recovery</a:t>
            </a:r>
            <a:endParaRPr lang="en-US" sz="2400" b="1" dirty="0"/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084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Defragmenter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9352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Utility that reorganizes the files and unused space on the computer’s hard disk so that the operating system accesses data more quickly and programs run faster.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423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37160" y="48158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672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Cleanup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43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Aligner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164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Recovery</a:t>
            </a:r>
            <a:endParaRPr lang="en-US" sz="24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350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Defragmenter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20624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53123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One feature that makes Linux different from other operating systems.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416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4008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Open Source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Single Source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211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Closed Source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Double Source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5312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One feature that makes Linux different from other operating systems.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3770" y="62621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416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Single Source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8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Open Source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Closed Source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401564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Double Source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5312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One feature that makes Linux different from other operating systems.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46120" y="6277380"/>
            <a:ext cx="219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416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52400" y="32156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Single Source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33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Open Source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592" y="42011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Closed Source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324" y="47498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Double Source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endParaRPr lang="en-US" sz="3600" b="1" dirty="0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utility that reverses a process and returns backed up files to their original form.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 Page 424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Restore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211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Defrag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Recopy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Retune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436191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Segment of memory or storage in which items are placed while waiting to be transferred from on input device to an output device.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407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Storage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Buffer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Module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Folder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7270" y="629262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672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Storage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Folder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Buffer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324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Module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436191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Segment of memory or storage in which items are placed while waiting to be transferred from on input device to an output device.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7080" y="6307860"/>
            <a:ext cx="2116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1336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6672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Storage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7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Folder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2011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Buffer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324" y="475033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Module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The Answer Key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701040" y="1443335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Segment of memory or storage in which items are placed while waiting to be transferred from on input device to an output device.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-15498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0250" y="609600"/>
            <a:ext cx="5715000" cy="9906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Answer Key</a:t>
            </a:r>
            <a:br>
              <a:rPr lang="en-US" sz="2000" b="1" dirty="0" smtClean="0"/>
            </a:br>
            <a:r>
              <a:rPr lang="en-US" sz="2200" b="1" dirty="0" smtClean="0"/>
              <a:t>Operating Systems and Utility Programs</a:t>
            </a:r>
            <a:endParaRPr lang="en-US" sz="2200" dirty="0">
              <a:hlinkClick r:id="rId3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295400" y="18288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 = C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9224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5240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914400" y="1905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Forward or Next 16">
            <a:hlinkClick r:id="rId5" action="ppaction://hlinksldjump" highlightClick="1"/>
          </p:cNvPr>
          <p:cNvSpPr/>
          <p:nvPr/>
        </p:nvSpPr>
        <p:spPr>
          <a:xfrm>
            <a:off x="914400" y="2393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Forward or Next 17">
            <a:hlinkClick r:id="rId6" action="ppaction://hlinksldjump" highlightClick="1"/>
          </p:cNvPr>
          <p:cNvSpPr/>
          <p:nvPr/>
        </p:nvSpPr>
        <p:spPr>
          <a:xfrm>
            <a:off x="914400" y="28646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Forward or Next 18">
            <a:hlinkClick r:id="rId7" action="ppaction://hlinksldjump" highlightClick="1"/>
          </p:cNvPr>
          <p:cNvSpPr/>
          <p:nvPr/>
        </p:nvSpPr>
        <p:spPr>
          <a:xfrm>
            <a:off x="914400" y="33373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Forward or Next 19">
            <a:hlinkClick r:id="rId8" action="ppaction://hlinksldjump" highlightClick="1"/>
          </p:cNvPr>
          <p:cNvSpPr/>
          <p:nvPr/>
        </p:nvSpPr>
        <p:spPr>
          <a:xfrm>
            <a:off x="914400" y="38254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Forward or Next 20">
            <a:hlinkClick r:id="rId9" action="ppaction://hlinksldjump" highlightClick="1"/>
          </p:cNvPr>
          <p:cNvSpPr/>
          <p:nvPr/>
        </p:nvSpPr>
        <p:spPr>
          <a:xfrm>
            <a:off x="3352800" y="19019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Forward or Next 21">
            <a:hlinkClick r:id="rId10" action="ppaction://hlinksldjump" highlightClick="1"/>
          </p:cNvPr>
          <p:cNvSpPr/>
          <p:nvPr/>
        </p:nvSpPr>
        <p:spPr>
          <a:xfrm>
            <a:off x="6096000" y="18892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Forward or Next 22">
            <a:hlinkClick r:id="rId11" action="ppaction://hlinksldjump" highlightClick="1"/>
          </p:cNvPr>
          <p:cNvSpPr/>
          <p:nvPr/>
        </p:nvSpPr>
        <p:spPr>
          <a:xfrm>
            <a:off x="6096000" y="3276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Forward or Next 23">
            <a:hlinkClick r:id="rId12" action="ppaction://hlinksldjump" highlightClick="1"/>
          </p:cNvPr>
          <p:cNvSpPr/>
          <p:nvPr/>
        </p:nvSpPr>
        <p:spPr>
          <a:xfrm>
            <a:off x="6096000" y="2362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Forward or Next 24">
            <a:hlinkClick r:id="rId13" action="ppaction://hlinksldjump" highlightClick="1"/>
          </p:cNvPr>
          <p:cNvSpPr/>
          <p:nvPr/>
        </p:nvSpPr>
        <p:spPr>
          <a:xfrm>
            <a:off x="6096000" y="2819400"/>
            <a:ext cx="381000" cy="39649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295400" y="232673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 = B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295400" y="27994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Q3 = D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295400" y="32766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Q4 = B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295400" y="3733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Q5 = A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828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Q8   = A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4" action="ppaction://hlinksldjump" highlightClick="1"/>
          </p:cNvPr>
          <p:cNvSpPr/>
          <p:nvPr/>
        </p:nvSpPr>
        <p:spPr>
          <a:xfrm>
            <a:off x="914400" y="43124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295400" y="42472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Q6 = C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5" action="ppaction://hlinksldjump" highlightClick="1"/>
          </p:cNvPr>
          <p:cNvSpPr/>
          <p:nvPr/>
        </p:nvSpPr>
        <p:spPr>
          <a:xfrm>
            <a:off x="914400" y="48160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295400" y="4765139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Q7 = D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6" action="ppaction://hlinksldjump" highlightClick="1"/>
          </p:cNvPr>
          <p:cNvSpPr/>
          <p:nvPr/>
        </p:nvSpPr>
        <p:spPr>
          <a:xfrm>
            <a:off x="3352800" y="23776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ction Button: Forward or Next 35">
            <a:hlinkClick r:id="rId17" action="ppaction://hlinksldjump" highlightClick="1"/>
          </p:cNvPr>
          <p:cNvSpPr/>
          <p:nvPr/>
        </p:nvSpPr>
        <p:spPr>
          <a:xfrm>
            <a:off x="3352800" y="28503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ction Button: Forward or Next 36">
            <a:hlinkClick r:id="rId18" action="ppaction://hlinksldjump" highlightClick="1"/>
          </p:cNvPr>
          <p:cNvSpPr/>
          <p:nvPr/>
        </p:nvSpPr>
        <p:spPr>
          <a:xfrm>
            <a:off x="3352800" y="33091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ction Button: Forward or Next 37">
            <a:hlinkClick r:id="rId19" action="ppaction://hlinksldjump" highlightClick="1"/>
          </p:cNvPr>
          <p:cNvSpPr/>
          <p:nvPr/>
        </p:nvSpPr>
        <p:spPr>
          <a:xfrm>
            <a:off x="3352800" y="37973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ction Button: Forward or Next 38">
            <a:hlinkClick r:id="rId20" action="ppaction://hlinksldjump" highlightClick="1"/>
          </p:cNvPr>
          <p:cNvSpPr/>
          <p:nvPr/>
        </p:nvSpPr>
        <p:spPr>
          <a:xfrm>
            <a:off x="3352800" y="4298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ction Button: Forward or Next 39">
            <a:hlinkClick r:id="rId21" action="ppaction://hlinksldjump" highlightClick="1"/>
          </p:cNvPr>
          <p:cNvSpPr/>
          <p:nvPr/>
        </p:nvSpPr>
        <p:spPr>
          <a:xfrm>
            <a:off x="3352800" y="47851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ction Button: Forward or Next 40">
            <a:hlinkClick r:id="rId22" action="ppaction://hlinksldjump" highlightClick="1"/>
          </p:cNvPr>
          <p:cNvSpPr/>
          <p:nvPr/>
        </p:nvSpPr>
        <p:spPr>
          <a:xfrm>
            <a:off x="6096000" y="37492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ction Button: Forward or Next 41">
            <a:hlinkClick r:id="rId23" action="ppaction://hlinksldjump" highlightClick="1"/>
          </p:cNvPr>
          <p:cNvSpPr/>
          <p:nvPr/>
        </p:nvSpPr>
        <p:spPr>
          <a:xfrm>
            <a:off x="6096000" y="422070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3112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Q9   = B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783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Q10 = D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256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Q11 </a:t>
            </a:r>
            <a:r>
              <a:rPr lang="en-US" sz="2400" b="1" smtClean="0">
                <a:latin typeface="+mj-lt"/>
              </a:rPr>
              <a:t>= C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733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Q12 = B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2472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Q13 = A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7199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Q14 = D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477000" y="18088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Q15 = A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477000" y="22970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Q16 = C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477000" y="27542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Q17 = B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477000" y="319541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Q18 </a:t>
            </a:r>
            <a:r>
              <a:rPr lang="en-US" sz="2400" b="1" smtClean="0">
                <a:latin typeface="+mj-lt"/>
              </a:rPr>
              <a:t>= D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477000" y="36983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Q19 = A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477000" y="415605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Q20 = C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838200" y="1600200"/>
            <a:ext cx="7391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ction Button: End 66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ction Button: Back or Previous 5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Action Button: Home 55">
            <a:hlinkClick r:id="rId3" action="ppaction://hlinksldjump" highlightClick="1"/>
          </p:cNvPr>
          <p:cNvSpPr/>
          <p:nvPr/>
        </p:nvSpPr>
        <p:spPr>
          <a:xfrm>
            <a:off x="258580" y="531901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b="1" dirty="0"/>
          </a:p>
        </p:txBody>
      </p:sp>
      <p:sp>
        <p:nvSpPr>
          <p:cNvPr id="57" name="TextBox 56">
            <a:hlinkClick r:id="rId2" action="ppaction://hlinksldjump"/>
          </p:cNvPr>
          <p:cNvSpPr txBox="1"/>
          <p:nvPr/>
        </p:nvSpPr>
        <p:spPr>
          <a:xfrm>
            <a:off x="762000" y="53340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utility that reverses a process and returns backed up files to their original form.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23100"/>
            <a:ext cx="2088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424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Restore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8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Retune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86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Defrag</a:t>
            </a:r>
            <a:endParaRPr lang="en-US" sz="2400" b="1" dirty="0"/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084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Recopy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0" name="Action Button: Back or Previous 29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utility that reverses a process and returns backed up files to their original form.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424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6764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Restore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654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Retune</a:t>
            </a:r>
            <a:endParaRPr lang="en-US" sz="2400" b="1" dirty="0"/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Defrag</a:t>
            </a:r>
            <a:endParaRPr lang="en-US" sz="24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5033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Recopy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3" name="Action Button: Back or Previous 32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6074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operating system that automatically configures new devices as you install them is called?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8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408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734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Plug &amp; Play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Rail  &amp;  Ready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Plug &amp; Go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3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Input &amp; Output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5522</TotalTime>
  <Words>3359</Words>
  <Application>Microsoft Office PowerPoint</Application>
  <PresentationFormat>On-screen Show (4:3)</PresentationFormat>
  <Paragraphs>1521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Slide 1</vt:lpstr>
      <vt:lpstr>Multiple Choice Main Menu  Operating Systems and Utility Programs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Answer Key Operating Systems and Utility Programs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 Question Quiz</dc:title>
  <dc:creator>Jack</dc:creator>
  <cp:lastModifiedBy>Jack</cp:lastModifiedBy>
  <cp:revision>591</cp:revision>
  <dcterms:created xsi:type="dcterms:W3CDTF">2008-05-20T16:40:50Z</dcterms:created>
  <dcterms:modified xsi:type="dcterms:W3CDTF">2009-02-26T00:09:20Z</dcterms:modified>
</cp:coreProperties>
</file>