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theme/themeOverride1.xml" ContentType="application/vnd.openxmlformats-officedocument.themeOverr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slides/slide5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0" r:id="rId1"/>
  </p:sldMasterIdLst>
  <p:notesMasterIdLst>
    <p:notesMasterId r:id="rId65"/>
  </p:notesMasterIdLst>
  <p:sldIdLst>
    <p:sldId id="572" r:id="rId2"/>
    <p:sldId id="571" r:id="rId3"/>
    <p:sldId id="462" r:id="rId4"/>
    <p:sldId id="463" r:id="rId5"/>
    <p:sldId id="464" r:id="rId6"/>
    <p:sldId id="467" r:id="rId7"/>
    <p:sldId id="468" r:id="rId8"/>
    <p:sldId id="469" r:id="rId9"/>
    <p:sldId id="472" r:id="rId10"/>
    <p:sldId id="473" r:id="rId11"/>
    <p:sldId id="474" r:id="rId12"/>
    <p:sldId id="477" r:id="rId13"/>
    <p:sldId id="478" r:id="rId14"/>
    <p:sldId id="479" r:id="rId15"/>
    <p:sldId id="482" r:id="rId16"/>
    <p:sldId id="483" r:id="rId17"/>
    <p:sldId id="484" r:id="rId18"/>
    <p:sldId id="487" r:id="rId19"/>
    <p:sldId id="488" r:id="rId20"/>
    <p:sldId id="489" r:id="rId21"/>
    <p:sldId id="492" r:id="rId22"/>
    <p:sldId id="493" r:id="rId23"/>
    <p:sldId id="494" r:id="rId24"/>
    <p:sldId id="497" r:id="rId25"/>
    <p:sldId id="498" r:id="rId26"/>
    <p:sldId id="499" r:id="rId27"/>
    <p:sldId id="502" r:id="rId28"/>
    <p:sldId id="503" r:id="rId29"/>
    <p:sldId id="504" r:id="rId30"/>
    <p:sldId id="507" r:id="rId31"/>
    <p:sldId id="508" r:id="rId32"/>
    <p:sldId id="509" r:id="rId33"/>
    <p:sldId id="512" r:id="rId34"/>
    <p:sldId id="513" r:id="rId35"/>
    <p:sldId id="514" r:id="rId36"/>
    <p:sldId id="517" r:id="rId37"/>
    <p:sldId id="518" r:id="rId38"/>
    <p:sldId id="519" r:id="rId39"/>
    <p:sldId id="522" r:id="rId40"/>
    <p:sldId id="523" r:id="rId41"/>
    <p:sldId id="524" r:id="rId42"/>
    <p:sldId id="527" r:id="rId43"/>
    <p:sldId id="528" r:id="rId44"/>
    <p:sldId id="529" r:id="rId45"/>
    <p:sldId id="532" r:id="rId46"/>
    <p:sldId id="533" r:id="rId47"/>
    <p:sldId id="534" r:id="rId48"/>
    <p:sldId id="537" r:id="rId49"/>
    <p:sldId id="538" r:id="rId50"/>
    <p:sldId id="539" r:id="rId51"/>
    <p:sldId id="542" r:id="rId52"/>
    <p:sldId id="543" r:id="rId53"/>
    <p:sldId id="544" r:id="rId54"/>
    <p:sldId id="547" r:id="rId55"/>
    <p:sldId id="548" r:id="rId56"/>
    <p:sldId id="549" r:id="rId57"/>
    <p:sldId id="552" r:id="rId58"/>
    <p:sldId id="553" r:id="rId59"/>
    <p:sldId id="554" r:id="rId60"/>
    <p:sldId id="557" r:id="rId61"/>
    <p:sldId id="558" r:id="rId62"/>
    <p:sldId id="559" r:id="rId63"/>
    <p:sldId id="569" r:id="rId6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1B37C"/>
    <a:srgbClr val="FEA8F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9113" autoAdjust="0"/>
    <p:restoredTop sz="86444" autoAdjust="0"/>
  </p:normalViewPr>
  <p:slideViewPr>
    <p:cSldViewPr>
      <p:cViewPr varScale="1">
        <p:scale>
          <a:sx n="63" d="100"/>
          <a:sy n="63" d="100"/>
        </p:scale>
        <p:origin x="-492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94" y="790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7836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A06CB2-F97F-4715-A9EC-15B3CF63E958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53E4C8-853C-4AB8-8DAE-413CDE06892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C53E4C8-853C-4AB8-8DAE-413CDE06892F}" type="slidenum">
              <a:rPr lang="en-US" smtClean="0"/>
              <a:pPr/>
              <a:t>6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333EC9-17A1-49E5-A17A-EB88E64D7684}" type="datetimeFigureOut">
              <a:rPr lang="en-US" smtClean="0"/>
              <a:pPr/>
              <a:t>2/25/2009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F70EED-6ADA-4797-9311-07BE232C0E1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11.xml"/><Relationship Id="rId2" Type="http://schemas.openxmlformats.org/officeDocument/2006/relationships/slide" Target="slide10.xml"/><Relationship Id="rId1" Type="http://schemas.openxmlformats.org/officeDocument/2006/relationships/slideLayout" Target="../slideLayouts/slideLayout2.xml"/><Relationship Id="rId6" Type="http://schemas.openxmlformats.org/officeDocument/2006/relationships/slide" Target="slide9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2" Type="http://schemas.openxmlformats.org/officeDocument/2006/relationships/slide" Target="slide11.xml"/><Relationship Id="rId1" Type="http://schemas.openxmlformats.org/officeDocument/2006/relationships/slideLayout" Target="../slideLayouts/slideLayout2.xml"/><Relationship Id="rId6" Type="http://schemas.openxmlformats.org/officeDocument/2006/relationships/slide" Target="slide9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" Target="slide14.xml"/><Relationship Id="rId2" Type="http://schemas.openxmlformats.org/officeDocument/2006/relationships/slide" Target="slide1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1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" Target="slide14.xml"/><Relationship Id="rId2" Type="http://schemas.openxmlformats.org/officeDocument/2006/relationships/slide" Target="slide1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12.xml"/><Relationship Id="rId4" Type="http://schemas.openxmlformats.org/officeDocument/2006/relationships/slide" Target="slide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" Target="slide13.xml"/><Relationship Id="rId2" Type="http://schemas.openxmlformats.org/officeDocument/2006/relationships/slide" Target="slide1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12.xml"/><Relationship Id="rId4" Type="http://schemas.openxmlformats.org/officeDocument/2006/relationships/slide" Target="slide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" Target="slide16.xml"/><Relationship Id="rId2" Type="http://schemas.openxmlformats.org/officeDocument/2006/relationships/slide" Target="slide1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1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17.xml"/><Relationship Id="rId2" Type="http://schemas.openxmlformats.org/officeDocument/2006/relationships/slide" Target="slide1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15.xml"/><Relationship Id="rId4" Type="http://schemas.openxmlformats.org/officeDocument/2006/relationships/slide" Target="slide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" Target="slide16.xml"/><Relationship Id="rId2" Type="http://schemas.openxmlformats.org/officeDocument/2006/relationships/slide" Target="slide1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15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20.xml"/><Relationship Id="rId2" Type="http://schemas.openxmlformats.org/officeDocument/2006/relationships/slide" Target="slide1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19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20.xml"/><Relationship Id="rId2" Type="http://schemas.openxmlformats.org/officeDocument/2006/relationships/slide" Target="slide19.xml"/><Relationship Id="rId1" Type="http://schemas.openxmlformats.org/officeDocument/2006/relationships/slideLayout" Target="../slideLayouts/slideLayout2.xml"/><Relationship Id="rId6" Type="http://schemas.openxmlformats.org/officeDocument/2006/relationships/slide" Target="slide18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slide" Target="slide24.xml"/><Relationship Id="rId13" Type="http://schemas.openxmlformats.org/officeDocument/2006/relationships/slide" Target="slide18.xml"/><Relationship Id="rId18" Type="http://schemas.openxmlformats.org/officeDocument/2006/relationships/slide" Target="slide36.xml"/><Relationship Id="rId3" Type="http://schemas.openxmlformats.org/officeDocument/2006/relationships/slide" Target="slide3.xml"/><Relationship Id="rId21" Type="http://schemas.openxmlformats.org/officeDocument/2006/relationships/slide" Target="slide57.xml"/><Relationship Id="rId7" Type="http://schemas.openxmlformats.org/officeDocument/2006/relationships/slide" Target="slide15.xml"/><Relationship Id="rId12" Type="http://schemas.openxmlformats.org/officeDocument/2006/relationships/slide" Target="slide51.xml"/><Relationship Id="rId17" Type="http://schemas.openxmlformats.org/officeDocument/2006/relationships/slide" Target="slide33.xml"/><Relationship Id="rId2" Type="http://schemas.openxmlformats.org/officeDocument/2006/relationships/slide" Target="slide2.xml"/><Relationship Id="rId16" Type="http://schemas.openxmlformats.org/officeDocument/2006/relationships/slide" Target="slide30.xml"/><Relationship Id="rId20" Type="http://schemas.openxmlformats.org/officeDocument/2006/relationships/slide" Target="slide42.xml"/><Relationship Id="rId1" Type="http://schemas.openxmlformats.org/officeDocument/2006/relationships/slideLayout" Target="../slideLayouts/slideLayout1.xml"/><Relationship Id="rId6" Type="http://schemas.openxmlformats.org/officeDocument/2006/relationships/slide" Target="slide12.xml"/><Relationship Id="rId11" Type="http://schemas.openxmlformats.org/officeDocument/2006/relationships/slide" Target="slide48.xml"/><Relationship Id="rId5" Type="http://schemas.openxmlformats.org/officeDocument/2006/relationships/slide" Target="slide9.xml"/><Relationship Id="rId15" Type="http://schemas.openxmlformats.org/officeDocument/2006/relationships/slide" Target="slide27.xml"/><Relationship Id="rId10" Type="http://schemas.openxmlformats.org/officeDocument/2006/relationships/slide" Target="slide54.xml"/><Relationship Id="rId19" Type="http://schemas.openxmlformats.org/officeDocument/2006/relationships/slide" Target="slide39.xml"/><Relationship Id="rId4" Type="http://schemas.openxmlformats.org/officeDocument/2006/relationships/slide" Target="slide6.xml"/><Relationship Id="rId9" Type="http://schemas.openxmlformats.org/officeDocument/2006/relationships/slide" Target="slide45.xml"/><Relationship Id="rId14" Type="http://schemas.openxmlformats.org/officeDocument/2006/relationships/slide" Target="slide21.xml"/><Relationship Id="rId22" Type="http://schemas.openxmlformats.org/officeDocument/2006/relationships/slide" Target="slide60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" Target="slide19.xml"/><Relationship Id="rId2" Type="http://schemas.openxmlformats.org/officeDocument/2006/relationships/slide" Target="slide20.xml"/><Relationship Id="rId1" Type="http://schemas.openxmlformats.org/officeDocument/2006/relationships/slideLayout" Target="../slideLayouts/slideLayout2.xml"/><Relationship Id="rId6" Type="http://schemas.openxmlformats.org/officeDocument/2006/relationships/slide" Target="slide18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slide" Target="slide23.xml"/><Relationship Id="rId2" Type="http://schemas.openxmlformats.org/officeDocument/2006/relationships/slide" Target="slide21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slide" Target="slide23.xml"/><Relationship Id="rId2" Type="http://schemas.openxmlformats.org/officeDocument/2006/relationships/slide" Target="slide22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1.xml"/><Relationship Id="rId4" Type="http://schemas.openxmlformats.org/officeDocument/2006/relationships/slide" Target="slide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slide" Target="slide22.xml"/><Relationship Id="rId2" Type="http://schemas.openxmlformats.org/officeDocument/2006/relationships/slide" Target="slide23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1.xml"/><Relationship Id="rId5" Type="http://schemas.openxmlformats.org/officeDocument/2006/relationships/slide" Target="slide4.xml"/><Relationship Id="rId4" Type="http://schemas.openxmlformats.org/officeDocument/2006/relationships/slide" Target="slide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slide" Target="slide25.xml"/><Relationship Id="rId7" Type="http://schemas.openxmlformats.org/officeDocument/2006/relationships/slide" Target="slide21.xml"/><Relationship Id="rId2" Type="http://schemas.openxmlformats.org/officeDocument/2006/relationships/slide" Target="slide2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6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slide" Target="slide26.xml"/><Relationship Id="rId2" Type="http://schemas.openxmlformats.org/officeDocument/2006/relationships/slide" Target="slide2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1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slide" Target="slide25.xml"/><Relationship Id="rId2" Type="http://schemas.openxmlformats.org/officeDocument/2006/relationships/slide" Target="slide2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1.xml"/><Relationship Id="rId4" Type="http://schemas.openxmlformats.org/officeDocument/2006/relationships/slide" Target="slide2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slide" Target="slide29.xml"/><Relationship Id="rId2" Type="http://schemas.openxmlformats.org/officeDocument/2006/relationships/slide" Target="slide2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28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slide" Target="slide29.xml"/><Relationship Id="rId2" Type="http://schemas.openxmlformats.org/officeDocument/2006/relationships/slide" Target="slide28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7.xml"/><Relationship Id="rId4" Type="http://schemas.openxmlformats.org/officeDocument/2006/relationships/slide" Target="slide2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slide" Target="slide28.xml"/><Relationship Id="rId2" Type="http://schemas.openxmlformats.org/officeDocument/2006/relationships/slide" Target="slide29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7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slide" Target="slide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5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slide" Target="slide30.xml"/><Relationship Id="rId7" Type="http://schemas.openxmlformats.org/officeDocument/2006/relationships/slide" Target="slide2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Relationship Id="rId6" Type="http://schemas.openxmlformats.org/officeDocument/2006/relationships/slide" Target="slide4.xml"/><Relationship Id="rId5" Type="http://schemas.openxmlformats.org/officeDocument/2006/relationships/slide" Target="slide31.xml"/><Relationship Id="rId4" Type="http://schemas.openxmlformats.org/officeDocument/2006/relationships/slide" Target="slide32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slide" Target="slide32.xml"/><Relationship Id="rId2" Type="http://schemas.openxmlformats.org/officeDocument/2006/relationships/slide" Target="slide31.xml"/><Relationship Id="rId1" Type="http://schemas.openxmlformats.org/officeDocument/2006/relationships/slideLayout" Target="../slideLayouts/slideLayout2.xml"/><Relationship Id="rId6" Type="http://schemas.openxmlformats.org/officeDocument/2006/relationships/slide" Target="slide30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slide" Target="slide31.xml"/><Relationship Id="rId2" Type="http://schemas.openxmlformats.org/officeDocument/2006/relationships/slide" Target="slide32.xml"/><Relationship Id="rId1" Type="http://schemas.openxmlformats.org/officeDocument/2006/relationships/slideLayout" Target="../slideLayouts/slideLayout2.xml"/><Relationship Id="rId6" Type="http://schemas.openxmlformats.org/officeDocument/2006/relationships/slide" Target="slide30.xml"/><Relationship Id="rId5" Type="http://schemas.openxmlformats.org/officeDocument/2006/relationships/slide" Target="slide4.xml"/><Relationship Id="rId4" Type="http://schemas.openxmlformats.org/officeDocument/2006/relationships/slide" Target="slide2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slide" Target="slide34.xml"/><Relationship Id="rId2" Type="http://schemas.openxmlformats.org/officeDocument/2006/relationships/slide" Target="slide3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5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slide" Target="slide35.xml"/><Relationship Id="rId2" Type="http://schemas.openxmlformats.org/officeDocument/2006/relationships/slide" Target="slide3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33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slide" Target="slide34.xml"/><Relationship Id="rId2" Type="http://schemas.openxmlformats.org/officeDocument/2006/relationships/slide" Target="slide3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33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slide" Target="slide38.xml"/><Relationship Id="rId2" Type="http://schemas.openxmlformats.org/officeDocument/2006/relationships/slide" Target="slide3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37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slide" Target="slide38.xml"/><Relationship Id="rId2" Type="http://schemas.openxmlformats.org/officeDocument/2006/relationships/slide" Target="slide3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36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slide" Target="slide37.xml"/><Relationship Id="rId2" Type="http://schemas.openxmlformats.org/officeDocument/2006/relationships/slide" Target="slide3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36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slide" Target="slide40.xml"/><Relationship Id="rId2" Type="http://schemas.openxmlformats.org/officeDocument/2006/relationships/slide" Target="slide39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4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5.xml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slide" Target="slide41.xml"/><Relationship Id="rId2" Type="http://schemas.openxmlformats.org/officeDocument/2006/relationships/slide" Target="slide40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slide" Target="slide40.xml"/><Relationship Id="rId2" Type="http://schemas.openxmlformats.org/officeDocument/2006/relationships/slide" Target="slide4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.xml"/><Relationship Id="rId4" Type="http://schemas.openxmlformats.org/officeDocument/2006/relationships/slide" Target="slide2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slide" Target="slide43.xml"/><Relationship Id="rId2" Type="http://schemas.openxmlformats.org/officeDocument/2006/relationships/slide" Target="slide42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44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slide" Target="slide44.xml"/><Relationship Id="rId2" Type="http://schemas.openxmlformats.org/officeDocument/2006/relationships/slide" Target="slide43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2.xml"/><Relationship Id="rId4" Type="http://schemas.openxmlformats.org/officeDocument/2006/relationships/slide" Target="slide2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slide" Target="slide43.xml"/><Relationship Id="rId2" Type="http://schemas.openxmlformats.org/officeDocument/2006/relationships/slide" Target="slide4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4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slide" Target="slide46.xml"/><Relationship Id="rId7" Type="http://schemas.openxmlformats.org/officeDocument/2006/relationships/slide" Target="slide42.xml"/><Relationship Id="rId2" Type="http://schemas.openxmlformats.org/officeDocument/2006/relationships/slide" Target="slide4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47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4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2.xml"/><Relationship Id="rId4" Type="http://schemas.openxmlformats.org/officeDocument/2006/relationships/slide" Target="slide2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slide" Target="slide46.xml"/><Relationship Id="rId7" Type="http://schemas.openxmlformats.org/officeDocument/2006/relationships/slide" Target="slide42.xml"/><Relationship Id="rId2" Type="http://schemas.openxmlformats.org/officeDocument/2006/relationships/slide" Target="slide4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37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slide" Target="slide49.xml"/><Relationship Id="rId2" Type="http://schemas.openxmlformats.org/officeDocument/2006/relationships/slide" Target="slide4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50.xml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slide" Target="slide50.xml"/><Relationship Id="rId2" Type="http://schemas.openxmlformats.org/officeDocument/2006/relationships/slide" Target="slide49.xml"/><Relationship Id="rId1" Type="http://schemas.openxmlformats.org/officeDocument/2006/relationships/slideLayout" Target="../slideLayouts/slideLayout2.xml"/><Relationship Id="rId5" Type="http://schemas.openxmlformats.org/officeDocument/2006/relationships/slide" Target="slide48.xml"/><Relationship Id="rId4" Type="http://schemas.openxmlformats.org/officeDocument/2006/relationships/slide" Target="slid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4.xml"/><Relationship Id="rId2" Type="http://schemas.openxmlformats.org/officeDocument/2006/relationships/slide" Target="slide5.xml"/><Relationship Id="rId1" Type="http://schemas.openxmlformats.org/officeDocument/2006/relationships/slideLayout" Target="../slideLayouts/slideLayout2.xml"/><Relationship Id="rId4" Type="http://schemas.openxmlformats.org/officeDocument/2006/relationships/slide" Target="slide2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slide" Target="slide49.xml"/><Relationship Id="rId2" Type="http://schemas.openxmlformats.org/officeDocument/2006/relationships/slide" Target="slide50.xml"/><Relationship Id="rId1" Type="http://schemas.openxmlformats.org/officeDocument/2006/relationships/slideLayout" Target="../slideLayouts/slideLayout2.xml"/><Relationship Id="rId6" Type="http://schemas.openxmlformats.org/officeDocument/2006/relationships/slide" Target="slide48.xml"/><Relationship Id="rId5" Type="http://schemas.openxmlformats.org/officeDocument/2006/relationships/slide" Target="slide3.xml"/><Relationship Id="rId4" Type="http://schemas.openxmlformats.org/officeDocument/2006/relationships/slide" Target="slide2.xml"/></Relationships>
</file>

<file path=ppt/slides/_rels/slide51.xml.rels><?xml version="1.0" encoding="UTF-8" standalone="yes"?>
<Relationships xmlns="http://schemas.openxmlformats.org/package/2006/relationships"><Relationship Id="rId3" Type="http://schemas.openxmlformats.org/officeDocument/2006/relationships/slide" Target="slide52.xml"/><Relationship Id="rId2" Type="http://schemas.openxmlformats.org/officeDocument/2006/relationships/slide" Target="slide51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53.xml"/></Relationships>
</file>

<file path=ppt/slides/_rels/slide52.xml.rels><?xml version="1.0" encoding="UTF-8" standalone="yes"?>
<Relationships xmlns="http://schemas.openxmlformats.org/package/2006/relationships"><Relationship Id="rId3" Type="http://schemas.openxmlformats.org/officeDocument/2006/relationships/slide" Target="slide53.xml"/><Relationship Id="rId2" Type="http://schemas.openxmlformats.org/officeDocument/2006/relationships/slide" Target="slide52.xml"/><Relationship Id="rId1" Type="http://schemas.openxmlformats.org/officeDocument/2006/relationships/slideLayout" Target="../slideLayouts/slideLayout2.xml"/><Relationship Id="rId6" Type="http://schemas.openxmlformats.org/officeDocument/2006/relationships/slide" Target="slide51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3.xml.rels><?xml version="1.0" encoding="UTF-8" standalone="yes"?>
<Relationships xmlns="http://schemas.openxmlformats.org/package/2006/relationships"><Relationship Id="rId3" Type="http://schemas.openxmlformats.org/officeDocument/2006/relationships/slide" Target="slide52.xml"/><Relationship Id="rId2" Type="http://schemas.openxmlformats.org/officeDocument/2006/relationships/slide" Target="slide53.xml"/><Relationship Id="rId1" Type="http://schemas.openxmlformats.org/officeDocument/2006/relationships/slideLayout" Target="../slideLayouts/slideLayout2.xml"/><Relationship Id="rId6" Type="http://schemas.openxmlformats.org/officeDocument/2006/relationships/slide" Target="slide51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4.xml.rels><?xml version="1.0" encoding="UTF-8" standalone="yes"?>
<Relationships xmlns="http://schemas.openxmlformats.org/package/2006/relationships"><Relationship Id="rId3" Type="http://schemas.openxmlformats.org/officeDocument/2006/relationships/slide" Target="slide56.xml"/><Relationship Id="rId2" Type="http://schemas.openxmlformats.org/officeDocument/2006/relationships/slide" Target="slide5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55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slide" Target="slide56.xml"/><Relationship Id="rId2" Type="http://schemas.openxmlformats.org/officeDocument/2006/relationships/slide" Target="slide5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54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slide" Target="slide55.xml"/><Relationship Id="rId2" Type="http://schemas.openxmlformats.org/officeDocument/2006/relationships/slide" Target="slide56.xml"/><Relationship Id="rId1" Type="http://schemas.openxmlformats.org/officeDocument/2006/relationships/slideLayout" Target="../slideLayouts/slideLayout2.xml"/><Relationship Id="rId5" Type="http://schemas.openxmlformats.org/officeDocument/2006/relationships/slide" Target="slide54.xml"/><Relationship Id="rId4" Type="http://schemas.openxmlformats.org/officeDocument/2006/relationships/slide" Target="slide2.xml"/></Relationships>
</file>

<file path=ppt/slides/_rels/slide57.xml.rels><?xml version="1.0" encoding="UTF-8" standalone="yes"?>
<Relationships xmlns="http://schemas.openxmlformats.org/package/2006/relationships"><Relationship Id="rId3" Type="http://schemas.openxmlformats.org/officeDocument/2006/relationships/slide" Target="slide59.xml"/><Relationship Id="rId2" Type="http://schemas.openxmlformats.org/officeDocument/2006/relationships/slide" Target="slide57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58.xml"/></Relationships>
</file>

<file path=ppt/slides/_rels/slide58.xml.rels><?xml version="1.0" encoding="UTF-8" standalone="yes"?>
<Relationships xmlns="http://schemas.openxmlformats.org/package/2006/relationships"><Relationship Id="rId3" Type="http://schemas.openxmlformats.org/officeDocument/2006/relationships/slide" Target="slide59.xml"/><Relationship Id="rId2" Type="http://schemas.openxmlformats.org/officeDocument/2006/relationships/slide" Target="slide58.xml"/><Relationship Id="rId1" Type="http://schemas.openxmlformats.org/officeDocument/2006/relationships/slideLayout" Target="../slideLayouts/slideLayout2.xml"/><Relationship Id="rId6" Type="http://schemas.openxmlformats.org/officeDocument/2006/relationships/slide" Target="slide57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59.xml.rels><?xml version="1.0" encoding="UTF-8" standalone="yes"?>
<Relationships xmlns="http://schemas.openxmlformats.org/package/2006/relationships"><Relationship Id="rId3" Type="http://schemas.openxmlformats.org/officeDocument/2006/relationships/slide" Target="slide58.xml"/><Relationship Id="rId2" Type="http://schemas.openxmlformats.org/officeDocument/2006/relationships/slide" Target="slide59.xml"/><Relationship Id="rId1" Type="http://schemas.openxmlformats.org/officeDocument/2006/relationships/slideLayout" Target="../slideLayouts/slideLayout2.xml"/><Relationship Id="rId6" Type="http://schemas.openxmlformats.org/officeDocument/2006/relationships/slide" Target="slide57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6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7.xml"/><Relationship Id="rId4" Type="http://schemas.openxmlformats.org/officeDocument/2006/relationships/slide" Target="slide8.xml"/></Relationships>
</file>

<file path=ppt/slides/_rels/slide60.xml.rels><?xml version="1.0" encoding="UTF-8" standalone="yes"?>
<Relationships xmlns="http://schemas.openxmlformats.org/package/2006/relationships"><Relationship Id="rId3" Type="http://schemas.openxmlformats.org/officeDocument/2006/relationships/slide" Target="slide61.xml"/><Relationship Id="rId2" Type="http://schemas.openxmlformats.org/officeDocument/2006/relationships/slide" Target="slide60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3.xml"/><Relationship Id="rId4" Type="http://schemas.openxmlformats.org/officeDocument/2006/relationships/slide" Target="slide62.xml"/></Relationships>
</file>

<file path=ppt/slides/_rels/slide61.xml.rels><?xml version="1.0" encoding="UTF-8" standalone="yes"?>
<Relationships xmlns="http://schemas.openxmlformats.org/package/2006/relationships"><Relationship Id="rId3" Type="http://schemas.openxmlformats.org/officeDocument/2006/relationships/slide" Target="slide62.xml"/><Relationship Id="rId2" Type="http://schemas.openxmlformats.org/officeDocument/2006/relationships/slide" Target="slide61.xml"/><Relationship Id="rId1" Type="http://schemas.openxmlformats.org/officeDocument/2006/relationships/slideLayout" Target="../slideLayouts/slideLayout2.xml"/><Relationship Id="rId6" Type="http://schemas.openxmlformats.org/officeDocument/2006/relationships/slide" Target="slide60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62.xml.rels><?xml version="1.0" encoding="UTF-8" standalone="yes"?>
<Relationships xmlns="http://schemas.openxmlformats.org/package/2006/relationships"><Relationship Id="rId3" Type="http://schemas.openxmlformats.org/officeDocument/2006/relationships/slide" Target="slide61.xml"/><Relationship Id="rId2" Type="http://schemas.openxmlformats.org/officeDocument/2006/relationships/slide" Target="slide62.xml"/><Relationship Id="rId1" Type="http://schemas.openxmlformats.org/officeDocument/2006/relationships/slideLayout" Target="../slideLayouts/slideLayout2.xml"/><Relationship Id="rId6" Type="http://schemas.openxmlformats.org/officeDocument/2006/relationships/slide" Target="slide60.xml"/><Relationship Id="rId5" Type="http://schemas.openxmlformats.org/officeDocument/2006/relationships/slide" Target="slide2.xml"/><Relationship Id="rId4" Type="http://schemas.openxmlformats.org/officeDocument/2006/relationships/slide" Target="slide3.xml"/></Relationships>
</file>

<file path=ppt/slides/_rels/slide63.xml.rels><?xml version="1.0" encoding="UTF-8" standalone="yes"?>
<Relationships xmlns="http://schemas.openxmlformats.org/package/2006/relationships"><Relationship Id="rId8" Type="http://schemas.openxmlformats.org/officeDocument/2006/relationships/slide" Target="slide15.xml"/><Relationship Id="rId13" Type="http://schemas.openxmlformats.org/officeDocument/2006/relationships/slide" Target="slide51.xml"/><Relationship Id="rId18" Type="http://schemas.openxmlformats.org/officeDocument/2006/relationships/slide" Target="slide33.xml"/><Relationship Id="rId3" Type="http://schemas.openxmlformats.org/officeDocument/2006/relationships/slide" Target="slide2.xml"/><Relationship Id="rId21" Type="http://schemas.openxmlformats.org/officeDocument/2006/relationships/slide" Target="slide42.xml"/><Relationship Id="rId7" Type="http://schemas.openxmlformats.org/officeDocument/2006/relationships/slide" Target="slide12.xml"/><Relationship Id="rId12" Type="http://schemas.openxmlformats.org/officeDocument/2006/relationships/slide" Target="slide48.xml"/><Relationship Id="rId17" Type="http://schemas.openxmlformats.org/officeDocument/2006/relationships/slide" Target="slide30.xml"/><Relationship Id="rId2" Type="http://schemas.openxmlformats.org/officeDocument/2006/relationships/slide" Target="slide63.xml"/><Relationship Id="rId16" Type="http://schemas.openxmlformats.org/officeDocument/2006/relationships/slide" Target="slide27.xml"/><Relationship Id="rId20" Type="http://schemas.openxmlformats.org/officeDocument/2006/relationships/slide" Target="slide39.xml"/><Relationship Id="rId1" Type="http://schemas.openxmlformats.org/officeDocument/2006/relationships/slideLayout" Target="../slideLayouts/slideLayout1.xml"/><Relationship Id="rId6" Type="http://schemas.openxmlformats.org/officeDocument/2006/relationships/slide" Target="slide9.xml"/><Relationship Id="rId11" Type="http://schemas.openxmlformats.org/officeDocument/2006/relationships/slide" Target="slide54.xml"/><Relationship Id="rId5" Type="http://schemas.openxmlformats.org/officeDocument/2006/relationships/slide" Target="slide6.xml"/><Relationship Id="rId15" Type="http://schemas.openxmlformats.org/officeDocument/2006/relationships/slide" Target="slide21.xml"/><Relationship Id="rId23" Type="http://schemas.openxmlformats.org/officeDocument/2006/relationships/slide" Target="slide60.xml"/><Relationship Id="rId10" Type="http://schemas.openxmlformats.org/officeDocument/2006/relationships/slide" Target="slide45.xml"/><Relationship Id="rId19" Type="http://schemas.openxmlformats.org/officeDocument/2006/relationships/slide" Target="slide36.xml"/><Relationship Id="rId4" Type="http://schemas.openxmlformats.org/officeDocument/2006/relationships/slide" Target="slide3.xml"/><Relationship Id="rId9" Type="http://schemas.openxmlformats.org/officeDocument/2006/relationships/slide" Target="slide24.xml"/><Relationship Id="rId14" Type="http://schemas.openxmlformats.org/officeDocument/2006/relationships/slide" Target="slide18.xml"/><Relationship Id="rId22" Type="http://schemas.openxmlformats.org/officeDocument/2006/relationships/slide" Target="slide5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slide" Target="slide7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7.xml"/><Relationship Id="rId2" Type="http://schemas.openxmlformats.org/officeDocument/2006/relationships/slide" Target="slide8.xml"/><Relationship Id="rId1" Type="http://schemas.openxmlformats.org/officeDocument/2006/relationships/slideLayout" Target="../slideLayouts/slideLayout2.xml"/><Relationship Id="rId5" Type="http://schemas.openxmlformats.org/officeDocument/2006/relationships/slide" Target="slide2.xml"/><Relationship Id="rId4" Type="http://schemas.openxmlformats.org/officeDocument/2006/relationships/slide" Target="slide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10.xml"/><Relationship Id="rId2" Type="http://schemas.openxmlformats.org/officeDocument/2006/relationships/slide" Target="slide9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.xml"/><Relationship Id="rId5" Type="http://schemas.openxmlformats.org/officeDocument/2006/relationships/slide" Target="slide4.xml"/><Relationship Id="rId4" Type="http://schemas.openxmlformats.org/officeDocument/2006/relationships/slide" Target="slide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 txBox="1">
            <a:spLocks/>
          </p:cNvSpPr>
          <p:nvPr/>
        </p:nvSpPr>
        <p:spPr>
          <a:xfrm>
            <a:off x="0" y="2514600"/>
            <a:ext cx="9144000" cy="4572000"/>
          </a:xfrm>
          <a:prstGeom prst="rect">
            <a:avLst/>
          </a:prstGeom>
          <a:solidFill>
            <a:schemeClr val="accent5">
              <a:lumMod val="75000"/>
              <a:alpha val="61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lvl="0">
              <a:spcBef>
                <a:spcPct val="0"/>
              </a:spcBef>
              <a:defRPr/>
            </a:pPr>
            <a:r>
              <a:rPr lang="en-US" sz="2400" b="1" dirty="0" smtClean="0">
                <a:solidFill>
                  <a:schemeClr val="bg1"/>
                </a:solidFill>
                <a:latin typeface="+mj-lt"/>
                <a:ea typeface="+mj-ea"/>
                <a:cs typeface="+mj-cs"/>
              </a:rPr>
              <a:t>  </a:t>
            </a:r>
          </a:p>
          <a:p>
            <a:pPr lvl="0">
              <a:spcBef>
                <a:spcPct val="0"/>
              </a:spcBef>
              <a:defRPr/>
            </a:pPr>
            <a:r>
              <a:rPr lang="en-US" sz="2400" b="1" dirty="0" smtClean="0">
                <a:solidFill>
                  <a:schemeClr val="bg1"/>
                </a:solidFill>
                <a:latin typeface="+mj-lt"/>
                <a:ea typeface="+mj-ea"/>
                <a:cs typeface="+mj-cs"/>
              </a:rPr>
              <a:t>  MC-Quiz:  </a:t>
            </a:r>
            <a:r>
              <a:rPr lang="en-US" sz="2400" b="1" dirty="0" smtClean="0">
                <a:latin typeface="+mj-lt"/>
                <a:ea typeface="+mj-ea"/>
                <a:cs typeface="+mj-cs"/>
              </a:rPr>
              <a:t>Chapter 10 -</a:t>
            </a:r>
            <a:endParaRPr lang="en-US" sz="3600" b="1" dirty="0" smtClean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   </a:t>
            </a: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i="1" dirty="0" smtClean="0">
              <a:solidFill>
                <a:schemeClr val="bg2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048000" y="4191000"/>
            <a:ext cx="4800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Database Management</a:t>
            </a:r>
            <a:endParaRPr lang="en-US" sz="2400" b="1" dirty="0"/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0" y="0"/>
            <a:ext cx="9144000" cy="2514600"/>
          </a:xfrm>
          <a:prstGeom prst="rect">
            <a:avLst/>
          </a:prstGeom>
          <a:solidFill>
            <a:schemeClr val="tx1"/>
          </a:solidFill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4400" b="1" baseline="30000" dirty="0" smtClean="0">
              <a:solidFill>
                <a:schemeClr val="accent1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4400" b="1" baseline="30000" dirty="0" smtClean="0">
              <a:solidFill>
                <a:schemeClr val="accent1">
                  <a:lumMod val="75000"/>
                </a:schemeClr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4400" b="1" baseline="30000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4400" b="1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   </a:t>
            </a:r>
            <a:r>
              <a:rPr lang="en-US" sz="2800" b="1" baseline="30000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                                    </a:t>
            </a:r>
            <a:r>
              <a:rPr lang="en-US" sz="3600" b="1" baseline="30000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Discovering </a:t>
            </a:r>
            <a:r>
              <a:rPr lang="en-US" sz="3200" b="1" dirty="0" smtClean="0">
                <a:solidFill>
                  <a:schemeClr val="accent1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Computers 2010  </a:t>
            </a:r>
          </a:p>
        </p:txBody>
      </p:sp>
    </p:spTree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3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31520" y="1824335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is classified into layers called a ____________.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3368040" y="6338340"/>
            <a:ext cx="21307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517  </a:t>
            </a:r>
            <a:endParaRPr lang="en-US" b="1" dirty="0"/>
          </a:p>
        </p:txBody>
      </p:sp>
      <p:sp>
        <p:nvSpPr>
          <p:cNvPr id="45" name="TextBox 44">
            <a:hlinkClick r:id="rId6" action="ppaction://hlinksldjump"/>
          </p:cNvPr>
          <p:cNvSpPr txBox="1"/>
          <p:nvPr/>
        </p:nvSpPr>
        <p:spPr>
          <a:xfrm>
            <a:off x="1386840" y="4709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repository</a:t>
            </a:r>
          </a:p>
        </p:txBody>
      </p:sp>
      <p:sp>
        <p:nvSpPr>
          <p:cNvPr id="46" name="TextBox 45">
            <a:hlinkClick r:id="rId6" action="ppaction://hlinksldjump"/>
          </p:cNvPr>
          <p:cNvSpPr txBox="1"/>
          <p:nvPr/>
        </p:nvSpPr>
        <p:spPr>
          <a:xfrm>
            <a:off x="1371600" y="31653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hierarchy</a:t>
            </a:r>
          </a:p>
        </p:txBody>
      </p:sp>
      <p:sp>
        <p:nvSpPr>
          <p:cNvPr id="47" name="TextBox 46">
            <a:hlinkClick r:id="rId6" action="ppaction://hlinksldjump"/>
          </p:cNvPr>
          <p:cNvSpPr txBox="1"/>
          <p:nvPr/>
        </p:nvSpPr>
        <p:spPr>
          <a:xfrm>
            <a:off x="137160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</a:t>
            </a:r>
          </a:p>
        </p:txBody>
      </p:sp>
      <p:sp>
        <p:nvSpPr>
          <p:cNvPr id="48" name="TextBox 47">
            <a:hlinkClick r:id="rId6" action="ppaction://hlinksldjump"/>
          </p:cNvPr>
          <p:cNvSpPr txBox="1"/>
          <p:nvPr/>
        </p:nvSpPr>
        <p:spPr>
          <a:xfrm>
            <a:off x="137160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 structure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31520" y="1824335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is classified into layers called a ____________.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17144" y="6338340"/>
            <a:ext cx="206257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13360" y="32156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>
            <a:hlinkClick r:id="rId6" action="ppaction://hlinksldjump"/>
          </p:cNvPr>
          <p:cNvSpPr txBox="1"/>
          <p:nvPr/>
        </p:nvSpPr>
        <p:spPr>
          <a:xfrm>
            <a:off x="1386840" y="4709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repository</a:t>
            </a:r>
          </a:p>
        </p:txBody>
      </p:sp>
      <p:sp>
        <p:nvSpPr>
          <p:cNvPr id="29" name="TextBox 28">
            <a:hlinkClick r:id="rId6" action="ppaction://hlinksldjump"/>
          </p:cNvPr>
          <p:cNvSpPr txBox="1"/>
          <p:nvPr/>
        </p:nvSpPr>
        <p:spPr>
          <a:xfrm>
            <a:off x="1386840" y="31653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hierarchy</a:t>
            </a:r>
          </a:p>
        </p:txBody>
      </p:sp>
      <p:sp>
        <p:nvSpPr>
          <p:cNvPr id="33" name="TextBox 32">
            <a:hlinkClick r:id="rId6" action="ppaction://hlinksldjump"/>
          </p:cNvPr>
          <p:cNvSpPr txBox="1"/>
          <p:nvPr/>
        </p:nvSpPr>
        <p:spPr>
          <a:xfrm>
            <a:off x="1402080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 structure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85800" y="1691390"/>
            <a:ext cx="7772400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300" b="1" dirty="0" smtClean="0"/>
              <a:t>__________ BYTE/s which is composed of 8 bits needed to represent one typical character.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518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5646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1</a:t>
            </a:r>
            <a:endParaRPr lang="en-US" sz="2400" b="1" dirty="0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24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2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08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4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08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6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6338340"/>
            <a:ext cx="23642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518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685800" y="1691640"/>
            <a:ext cx="7772400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300" b="1" dirty="0" smtClean="0"/>
              <a:t>__________ BYTE/s which is composed of 8 bits needed to represent one typical character.</a:t>
            </a:r>
          </a:p>
        </p:txBody>
      </p:sp>
      <p:sp>
        <p:nvSpPr>
          <p:cNvPr id="43" name="TextBox 42">
            <a:hlinkClick r:id="rId5" action="ppaction://hlinksldjump"/>
          </p:cNvPr>
          <p:cNvSpPr txBox="1"/>
          <p:nvPr/>
        </p:nvSpPr>
        <p:spPr>
          <a:xfrm>
            <a:off x="1402080" y="314122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1</a:t>
            </a:r>
            <a:endParaRPr lang="en-US" sz="2400" b="1" dirty="0"/>
          </a:p>
        </p:txBody>
      </p:sp>
      <p:sp>
        <p:nvSpPr>
          <p:cNvPr id="44" name="TextBox 43">
            <a:hlinkClick r:id="rId5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2</a:t>
            </a:r>
          </a:p>
        </p:txBody>
      </p:sp>
      <p:sp>
        <p:nvSpPr>
          <p:cNvPr id="45" name="TextBox 44">
            <a:hlinkClick r:id="rId5" action="ppaction://hlinksldjump"/>
          </p:cNvPr>
          <p:cNvSpPr txBox="1"/>
          <p:nvPr/>
        </p:nvSpPr>
        <p:spPr>
          <a:xfrm>
            <a:off x="140208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4</a:t>
            </a:r>
          </a:p>
        </p:txBody>
      </p:sp>
      <p:sp>
        <p:nvSpPr>
          <p:cNvPr id="46" name="TextBox 45">
            <a:hlinkClick r:id="rId5" action="ppaction://hlinksldjump"/>
          </p:cNvPr>
          <p:cNvSpPr txBox="1"/>
          <p:nvPr/>
        </p:nvSpPr>
        <p:spPr>
          <a:xfrm>
            <a:off x="1402596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6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6136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 Page 518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004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>
            <a:hlinkClick r:id="rId2" action="ppaction://hlinksldjump"/>
          </p:cNvPr>
          <p:cNvSpPr/>
          <p:nvPr/>
        </p:nvSpPr>
        <p:spPr>
          <a:xfrm>
            <a:off x="685800" y="1691390"/>
            <a:ext cx="7696200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300" b="1" dirty="0" smtClean="0"/>
              <a:t>__________ BYTE/s which is composed of 8 bits needed to represent one typical character.</a:t>
            </a:r>
          </a:p>
        </p:txBody>
      </p:sp>
      <p:sp>
        <p:nvSpPr>
          <p:cNvPr id="32" name="TextBox 31">
            <a:hlinkClick r:id="rId5" action="ppaction://hlinksldjump"/>
          </p:cNvPr>
          <p:cNvSpPr txBox="1"/>
          <p:nvPr/>
        </p:nvSpPr>
        <p:spPr>
          <a:xfrm>
            <a:off x="1402080" y="314122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1</a:t>
            </a:r>
            <a:endParaRPr lang="en-US" sz="2400" b="1" dirty="0"/>
          </a:p>
        </p:txBody>
      </p:sp>
      <p:sp>
        <p:nvSpPr>
          <p:cNvPr id="42" name="TextBox 41">
            <a:hlinkClick r:id="rId5" action="ppaction://hlinksldjump"/>
          </p:cNvPr>
          <p:cNvSpPr txBox="1"/>
          <p:nvPr/>
        </p:nvSpPr>
        <p:spPr>
          <a:xfrm>
            <a:off x="138684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3</a:t>
            </a:r>
          </a:p>
        </p:txBody>
      </p:sp>
      <p:sp>
        <p:nvSpPr>
          <p:cNvPr id="43" name="TextBox 42">
            <a:hlinkClick r:id="rId5" action="ppaction://hlinksldjump"/>
          </p:cNvPr>
          <p:cNvSpPr txBox="1"/>
          <p:nvPr/>
        </p:nvSpPr>
        <p:spPr>
          <a:xfrm>
            <a:off x="1402080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4</a:t>
            </a:r>
          </a:p>
        </p:txBody>
      </p:sp>
      <p:sp>
        <p:nvSpPr>
          <p:cNvPr id="44" name="TextBox 43">
            <a:hlinkClick r:id="rId5" action="ppaction://hlinksldjump"/>
          </p:cNvPr>
          <p:cNvSpPr txBox="1"/>
          <p:nvPr/>
        </p:nvSpPr>
        <p:spPr>
          <a:xfrm>
            <a:off x="140208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6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6836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is the smallest unit of data a user can access in a database?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867400" y="64008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2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518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40208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structure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208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08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field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08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character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5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6786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is the smallest unit of data a user can access in a database?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518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5" action="ppaction://hlinksldjump"/>
          </p:cNvPr>
          <p:cNvSpPr txBox="1"/>
          <p:nvPr/>
        </p:nvSpPr>
        <p:spPr>
          <a:xfrm>
            <a:off x="140208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structure</a:t>
            </a:r>
          </a:p>
        </p:txBody>
      </p:sp>
      <p:sp>
        <p:nvSpPr>
          <p:cNvPr id="30" name="TextBox 29">
            <a:hlinkClick r:id="rId5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</a:t>
            </a:r>
          </a:p>
        </p:txBody>
      </p:sp>
      <p:sp>
        <p:nvSpPr>
          <p:cNvPr id="39" name="TextBox 38">
            <a:hlinkClick r:id="rId5" action="ppaction://hlinksldjump"/>
          </p:cNvPr>
          <p:cNvSpPr txBox="1"/>
          <p:nvPr/>
        </p:nvSpPr>
        <p:spPr>
          <a:xfrm>
            <a:off x="140208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field</a:t>
            </a:r>
          </a:p>
        </p:txBody>
      </p:sp>
      <p:sp>
        <p:nvSpPr>
          <p:cNvPr id="40" name="TextBox 39">
            <a:hlinkClick r:id="rId5" action="ppaction://hlinksldjump"/>
          </p:cNvPr>
          <p:cNvSpPr txBox="1"/>
          <p:nvPr/>
        </p:nvSpPr>
        <p:spPr>
          <a:xfrm>
            <a:off x="140208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character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6736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is the smallest unit of data a user can access in a database?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9084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518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672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6" action="ppaction://hlinksldjump"/>
          </p:cNvPr>
          <p:cNvSpPr txBox="1"/>
          <p:nvPr/>
        </p:nvSpPr>
        <p:spPr>
          <a:xfrm>
            <a:off x="140208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structure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40208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41732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field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417320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character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2400" b="1" dirty="0" smtClean="0"/>
              <a:t>What unique field is used to indentify a specific record in a file?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519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query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2265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primary key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relational info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modifier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2400" b="1" dirty="0" smtClean="0"/>
              <a:t>What unique field is used to indentify a specific record in a file?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804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519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2192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6" action="ppaction://hlinksldjump"/>
          </p:cNvPr>
          <p:cNvSpPr txBox="1"/>
          <p:nvPr/>
        </p:nvSpPr>
        <p:spPr>
          <a:xfrm>
            <a:off x="138684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query</a:t>
            </a:r>
          </a:p>
        </p:txBody>
      </p:sp>
      <p:sp>
        <p:nvSpPr>
          <p:cNvPr id="30" name="TextBox 29">
            <a:hlinkClick r:id="rId6" action="ppaction://hlinksldjump"/>
          </p:cNvPr>
          <p:cNvSpPr txBox="1"/>
          <p:nvPr/>
        </p:nvSpPr>
        <p:spPr>
          <a:xfrm>
            <a:off x="1371600" y="362128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primary key</a:t>
            </a:r>
          </a:p>
        </p:txBody>
      </p:sp>
      <p:sp>
        <p:nvSpPr>
          <p:cNvPr id="39" name="TextBox 38">
            <a:hlinkClick r:id="rId6" action="ppaction://hlinksldjump"/>
          </p:cNvPr>
          <p:cNvSpPr txBox="1"/>
          <p:nvPr/>
        </p:nvSpPr>
        <p:spPr>
          <a:xfrm>
            <a:off x="1387356" y="417129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relational info</a:t>
            </a:r>
          </a:p>
        </p:txBody>
      </p:sp>
      <p:sp>
        <p:nvSpPr>
          <p:cNvPr id="40" name="TextBox 39">
            <a:hlinkClick r:id="rId6" action="ppaction://hlinksldjump"/>
          </p:cNvPr>
          <p:cNvSpPr txBox="1"/>
          <p:nvPr/>
        </p:nvSpPr>
        <p:spPr>
          <a:xfrm>
            <a:off x="138684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modifier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70220" y="672060"/>
            <a:ext cx="6019800" cy="990600"/>
          </a:xfrm>
        </p:spPr>
        <p:txBody>
          <a:bodyPr>
            <a:normAutofit/>
          </a:bodyPr>
          <a:lstStyle/>
          <a:p>
            <a:r>
              <a:rPr lang="en-US" sz="2200" b="1" i="1" dirty="0" smtClean="0"/>
              <a:t>Multiple Choice Main Menu</a:t>
            </a:r>
            <a:br>
              <a:rPr lang="en-US" sz="2200" b="1" i="1" dirty="0" smtClean="0"/>
            </a:br>
            <a:r>
              <a:rPr lang="en-US" sz="2000" b="1" dirty="0" smtClean="0"/>
              <a:t>Database Management</a:t>
            </a:r>
            <a:endParaRPr lang="en-US" dirty="0">
              <a:hlinkClick r:id="rId2" action="ppaction://hlinksldjump"/>
            </a:endParaRPr>
          </a:p>
        </p:txBody>
      </p:sp>
      <p:sp>
        <p:nvSpPr>
          <p:cNvPr id="6" name="TextBox 5">
            <a:hlinkClick r:id="rId2" action="ppaction://hlinksldjump"/>
          </p:cNvPr>
          <p:cNvSpPr txBox="1"/>
          <p:nvPr/>
        </p:nvSpPr>
        <p:spPr>
          <a:xfrm>
            <a:off x="1355360" y="175031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</a:t>
            </a:r>
            <a:endParaRPr lang="en-US" sz="2400" b="1" dirty="0">
              <a:latin typeface="+mj-lt"/>
            </a:endParaRPr>
          </a:p>
        </p:txBody>
      </p:sp>
      <p:sp>
        <p:nvSpPr>
          <p:cNvPr id="10" name="TextBox 9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MC Quiz 10</a:t>
            </a:r>
            <a:endParaRPr lang="en-US" b="1" dirty="0"/>
          </a:p>
        </p:txBody>
      </p:sp>
      <p:sp>
        <p:nvSpPr>
          <p:cNvPr id="12" name="Action Button: Back or Previous 1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14" name="TextBox 13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End Show</a:t>
            </a:r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914400" y="1828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914400" y="2286000"/>
            <a:ext cx="381000" cy="384048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Action Button: Forward or Next 17">
            <a:hlinkClick r:id="rId5" action="ppaction://hlinksldjump" highlightClick="1"/>
          </p:cNvPr>
          <p:cNvSpPr/>
          <p:nvPr/>
        </p:nvSpPr>
        <p:spPr>
          <a:xfrm>
            <a:off x="914400" y="2743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9" name="Action Button: Forward or Next 18">
            <a:hlinkClick r:id="rId6" action="ppaction://hlinksldjump" highlightClick="1"/>
          </p:cNvPr>
          <p:cNvSpPr/>
          <p:nvPr/>
        </p:nvSpPr>
        <p:spPr>
          <a:xfrm>
            <a:off x="914400" y="32004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Action Button: Forward or Next 19">
            <a:hlinkClick r:id="rId7" action="ppaction://hlinksldjump" highlightClick="1"/>
          </p:cNvPr>
          <p:cNvSpPr/>
          <p:nvPr/>
        </p:nvSpPr>
        <p:spPr>
          <a:xfrm>
            <a:off x="914400" y="3657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1" name="Action Button: Forward or Next 20">
            <a:hlinkClick r:id="rId8" action="ppaction://hlinksldjump" highlightClick="1"/>
          </p:cNvPr>
          <p:cNvSpPr/>
          <p:nvPr/>
        </p:nvSpPr>
        <p:spPr>
          <a:xfrm>
            <a:off x="3352800" y="1828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Action Button: Forward or Next 21">
            <a:hlinkClick r:id="rId9" action="ppaction://hlinksldjump" highlightClick="1"/>
          </p:cNvPr>
          <p:cNvSpPr/>
          <p:nvPr/>
        </p:nvSpPr>
        <p:spPr>
          <a:xfrm>
            <a:off x="6096000" y="1828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3" name="Action Button: Forward or Next 22">
            <a:hlinkClick r:id="rId10" action="ppaction://hlinksldjump" highlightClick="1"/>
          </p:cNvPr>
          <p:cNvSpPr/>
          <p:nvPr/>
        </p:nvSpPr>
        <p:spPr>
          <a:xfrm>
            <a:off x="6096000" y="32004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" name="Action Button: Forward or Next 23">
            <a:hlinkClick r:id="rId11" action="ppaction://hlinksldjump" highlightClick="1"/>
          </p:cNvPr>
          <p:cNvSpPr/>
          <p:nvPr/>
        </p:nvSpPr>
        <p:spPr>
          <a:xfrm>
            <a:off x="6096000" y="2286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Action Button: Forward or Next 24">
            <a:hlinkClick r:id="rId12" action="ppaction://hlinksldjump" highlightClick="1"/>
          </p:cNvPr>
          <p:cNvSpPr/>
          <p:nvPr/>
        </p:nvSpPr>
        <p:spPr>
          <a:xfrm>
            <a:off x="6096000" y="2743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TextBox 25">
            <a:hlinkClick r:id="rId2" action="ppaction://hlinksldjump"/>
          </p:cNvPr>
          <p:cNvSpPr txBox="1"/>
          <p:nvPr/>
        </p:nvSpPr>
        <p:spPr>
          <a:xfrm>
            <a:off x="1355360" y="2207859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2</a:t>
            </a:r>
            <a:endParaRPr lang="en-US" sz="2400" b="1" dirty="0">
              <a:latin typeface="+mj-lt"/>
            </a:endParaRPr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1355360" y="2685137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3</a:t>
            </a:r>
            <a:endParaRPr lang="en-US" sz="2400" b="1" dirty="0">
              <a:latin typeface="+mj-lt"/>
            </a:endParaRPr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1355360" y="31369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4</a:t>
            </a:r>
            <a:endParaRPr lang="en-US" sz="2400" b="1" dirty="0">
              <a:latin typeface="+mj-lt"/>
            </a:endParaRP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55360" y="358140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5</a:t>
            </a:r>
            <a:endParaRPr lang="en-US" sz="2400" b="1" dirty="0">
              <a:latin typeface="+mj-lt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3810000" y="17653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8</a:t>
            </a:r>
            <a:endParaRPr lang="en-US" sz="2400" b="1" dirty="0">
              <a:latin typeface="+mj-lt"/>
            </a:endParaRPr>
          </a:p>
        </p:txBody>
      </p:sp>
      <p:sp>
        <p:nvSpPr>
          <p:cNvPr id="31" name="Action Button: Forward or Next 30">
            <a:hlinkClick r:id="rId13" action="ppaction://hlinksldjump" highlightClick="1"/>
          </p:cNvPr>
          <p:cNvSpPr/>
          <p:nvPr/>
        </p:nvSpPr>
        <p:spPr>
          <a:xfrm>
            <a:off x="914400" y="4114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0350" y="406858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6</a:t>
            </a:r>
            <a:endParaRPr lang="en-US" sz="2400" b="1" dirty="0">
              <a:latin typeface="+mj-lt"/>
            </a:endParaRPr>
          </a:p>
        </p:txBody>
      </p:sp>
      <p:sp>
        <p:nvSpPr>
          <p:cNvPr id="33" name="Action Button: Forward or Next 32">
            <a:hlinkClick r:id="rId14" action="ppaction://hlinksldjump" highlightClick="1"/>
          </p:cNvPr>
          <p:cNvSpPr/>
          <p:nvPr/>
        </p:nvSpPr>
        <p:spPr>
          <a:xfrm>
            <a:off x="914400" y="4572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55360" y="450621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7</a:t>
            </a:r>
            <a:endParaRPr lang="en-US" sz="2400" b="1" dirty="0">
              <a:latin typeface="+mj-lt"/>
            </a:endParaRPr>
          </a:p>
        </p:txBody>
      </p:sp>
      <p:sp>
        <p:nvSpPr>
          <p:cNvPr id="35" name="Action Button: Forward or Next 34">
            <a:hlinkClick r:id="rId15" action="ppaction://hlinksldjump" highlightClick="1"/>
          </p:cNvPr>
          <p:cNvSpPr/>
          <p:nvPr/>
        </p:nvSpPr>
        <p:spPr>
          <a:xfrm>
            <a:off x="3352800" y="2286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Action Button: Forward or Next 35">
            <a:hlinkClick r:id="rId16" action="ppaction://hlinksldjump" highlightClick="1"/>
          </p:cNvPr>
          <p:cNvSpPr/>
          <p:nvPr/>
        </p:nvSpPr>
        <p:spPr>
          <a:xfrm>
            <a:off x="3352800" y="2743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Action Button: Forward or Next 36">
            <a:hlinkClick r:id="rId17" action="ppaction://hlinksldjump" highlightClick="1"/>
          </p:cNvPr>
          <p:cNvSpPr/>
          <p:nvPr/>
        </p:nvSpPr>
        <p:spPr>
          <a:xfrm>
            <a:off x="3352800" y="32004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Action Button: Forward or Next 37">
            <a:hlinkClick r:id="rId18" action="ppaction://hlinksldjump" highlightClick="1"/>
          </p:cNvPr>
          <p:cNvSpPr/>
          <p:nvPr/>
        </p:nvSpPr>
        <p:spPr>
          <a:xfrm>
            <a:off x="3352800" y="3657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9" name="Action Button: Forward or Next 38">
            <a:hlinkClick r:id="rId19" action="ppaction://hlinksldjump" highlightClick="1"/>
          </p:cNvPr>
          <p:cNvSpPr/>
          <p:nvPr/>
        </p:nvSpPr>
        <p:spPr>
          <a:xfrm>
            <a:off x="3352800" y="4114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0" name="Action Button: Forward or Next 39">
            <a:hlinkClick r:id="rId20" action="ppaction://hlinksldjump" highlightClick="1"/>
          </p:cNvPr>
          <p:cNvSpPr/>
          <p:nvPr/>
        </p:nvSpPr>
        <p:spPr>
          <a:xfrm>
            <a:off x="3352800" y="4572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1" name="Action Button: Forward or Next 40">
            <a:hlinkClick r:id="rId21" action="ppaction://hlinksldjump" highlightClick="1"/>
          </p:cNvPr>
          <p:cNvSpPr/>
          <p:nvPr/>
        </p:nvSpPr>
        <p:spPr>
          <a:xfrm>
            <a:off x="6096000" y="3657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2" name="Action Button: Forward or Next 41">
            <a:hlinkClick r:id="rId22" action="ppaction://hlinksldjump" highlightClick="1"/>
          </p:cNvPr>
          <p:cNvSpPr/>
          <p:nvPr/>
        </p:nvSpPr>
        <p:spPr>
          <a:xfrm>
            <a:off x="6096000" y="41148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3" name="TextBox 42">
            <a:hlinkClick r:id="rId2" action="ppaction://hlinksldjump"/>
          </p:cNvPr>
          <p:cNvSpPr txBox="1"/>
          <p:nvPr/>
        </p:nvSpPr>
        <p:spPr>
          <a:xfrm>
            <a:off x="3810000" y="2222341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9</a:t>
            </a:r>
            <a:endParaRPr lang="en-US" sz="2400" b="1" dirty="0">
              <a:latin typeface="+mj-lt"/>
            </a:endParaRPr>
          </a:p>
        </p:txBody>
      </p:sp>
      <p:sp>
        <p:nvSpPr>
          <p:cNvPr id="44" name="TextBox 43">
            <a:hlinkClick r:id="rId2" action="ppaction://hlinksldjump"/>
          </p:cNvPr>
          <p:cNvSpPr txBox="1"/>
          <p:nvPr/>
        </p:nvSpPr>
        <p:spPr>
          <a:xfrm>
            <a:off x="3810000" y="26569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10</a:t>
            </a:r>
            <a:endParaRPr lang="en-US" sz="2400" b="1" dirty="0">
              <a:latin typeface="+mj-lt"/>
            </a:endParaRPr>
          </a:p>
        </p:txBody>
      </p:sp>
      <p:sp>
        <p:nvSpPr>
          <p:cNvPr id="45" name="TextBox 44">
            <a:hlinkClick r:id="rId2" action="ppaction://hlinksldjump"/>
          </p:cNvPr>
          <p:cNvSpPr txBox="1"/>
          <p:nvPr/>
        </p:nvSpPr>
        <p:spPr>
          <a:xfrm>
            <a:off x="3810000" y="31296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11</a:t>
            </a:r>
            <a:endParaRPr lang="en-US" sz="2400" b="1" dirty="0">
              <a:latin typeface="+mj-lt"/>
            </a:endParaRPr>
          </a:p>
        </p:txBody>
      </p:sp>
      <p:sp>
        <p:nvSpPr>
          <p:cNvPr id="46" name="TextBox 45">
            <a:hlinkClick r:id="rId2" action="ppaction://hlinksldjump"/>
          </p:cNvPr>
          <p:cNvSpPr txBox="1"/>
          <p:nvPr/>
        </p:nvSpPr>
        <p:spPr>
          <a:xfrm>
            <a:off x="3810000" y="35941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12</a:t>
            </a:r>
            <a:endParaRPr lang="en-US" sz="2400" b="1" dirty="0">
              <a:latin typeface="+mj-lt"/>
            </a:endParaRPr>
          </a:p>
        </p:txBody>
      </p:sp>
      <p:sp>
        <p:nvSpPr>
          <p:cNvPr id="47" name="TextBox 46">
            <a:hlinkClick r:id="rId2" action="ppaction://hlinksldjump"/>
          </p:cNvPr>
          <p:cNvSpPr txBox="1"/>
          <p:nvPr/>
        </p:nvSpPr>
        <p:spPr>
          <a:xfrm>
            <a:off x="3810000" y="40513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13</a:t>
            </a:r>
            <a:endParaRPr lang="en-US" sz="2400" b="1" dirty="0">
              <a:latin typeface="+mj-lt"/>
            </a:endParaRPr>
          </a:p>
        </p:txBody>
      </p:sp>
      <p:sp>
        <p:nvSpPr>
          <p:cNvPr id="48" name="TextBox 47">
            <a:hlinkClick r:id="rId2" action="ppaction://hlinksldjump"/>
          </p:cNvPr>
          <p:cNvSpPr txBox="1"/>
          <p:nvPr/>
        </p:nvSpPr>
        <p:spPr>
          <a:xfrm>
            <a:off x="3810000" y="45085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14</a:t>
            </a:r>
            <a:endParaRPr lang="en-US" sz="2400" b="1" dirty="0">
              <a:latin typeface="+mj-lt"/>
            </a:endParaRPr>
          </a:p>
        </p:txBody>
      </p:sp>
      <p:sp>
        <p:nvSpPr>
          <p:cNvPr id="49" name="TextBox 48">
            <a:hlinkClick r:id="rId2" action="ppaction://hlinksldjump"/>
          </p:cNvPr>
          <p:cNvSpPr txBox="1"/>
          <p:nvPr/>
        </p:nvSpPr>
        <p:spPr>
          <a:xfrm>
            <a:off x="6551950" y="17526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15</a:t>
            </a:r>
            <a:endParaRPr lang="en-US" sz="2400" b="1" dirty="0">
              <a:latin typeface="+mj-lt"/>
            </a:endParaRPr>
          </a:p>
        </p:txBody>
      </p:sp>
      <p:sp>
        <p:nvSpPr>
          <p:cNvPr id="50" name="TextBox 49">
            <a:hlinkClick r:id="rId2" action="ppaction://hlinksldjump"/>
          </p:cNvPr>
          <p:cNvSpPr txBox="1"/>
          <p:nvPr/>
        </p:nvSpPr>
        <p:spPr>
          <a:xfrm>
            <a:off x="6553200" y="22335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16</a:t>
            </a:r>
            <a:endParaRPr lang="en-US" sz="2400" b="1" dirty="0">
              <a:latin typeface="+mj-lt"/>
            </a:endParaRPr>
          </a:p>
        </p:txBody>
      </p:sp>
      <p:sp>
        <p:nvSpPr>
          <p:cNvPr id="51" name="TextBox 50">
            <a:hlinkClick r:id="rId2" action="ppaction://hlinksldjump"/>
          </p:cNvPr>
          <p:cNvSpPr txBox="1"/>
          <p:nvPr/>
        </p:nvSpPr>
        <p:spPr>
          <a:xfrm>
            <a:off x="6553200" y="26907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17</a:t>
            </a:r>
            <a:endParaRPr lang="en-US" sz="2400" b="1" dirty="0">
              <a:latin typeface="+mj-lt"/>
            </a:endParaRPr>
          </a:p>
        </p:txBody>
      </p:sp>
      <p:sp>
        <p:nvSpPr>
          <p:cNvPr id="52" name="TextBox 51">
            <a:hlinkClick r:id="rId2" action="ppaction://hlinksldjump"/>
          </p:cNvPr>
          <p:cNvSpPr txBox="1"/>
          <p:nvPr/>
        </p:nvSpPr>
        <p:spPr>
          <a:xfrm>
            <a:off x="6551950" y="31395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18</a:t>
            </a:r>
            <a:endParaRPr lang="en-US" sz="2400" b="1" dirty="0">
              <a:latin typeface="+mj-lt"/>
            </a:endParaRPr>
          </a:p>
        </p:txBody>
      </p:sp>
      <p:sp>
        <p:nvSpPr>
          <p:cNvPr id="53" name="TextBox 52">
            <a:hlinkClick r:id="rId2" action="ppaction://hlinksldjump"/>
          </p:cNvPr>
          <p:cNvSpPr txBox="1"/>
          <p:nvPr/>
        </p:nvSpPr>
        <p:spPr>
          <a:xfrm>
            <a:off x="6551950" y="36068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19</a:t>
            </a:r>
            <a:endParaRPr lang="en-US" sz="2400" b="1" dirty="0">
              <a:latin typeface="+mj-lt"/>
            </a:endParaRPr>
          </a:p>
        </p:txBody>
      </p:sp>
      <p:sp>
        <p:nvSpPr>
          <p:cNvPr id="54" name="TextBox 53">
            <a:hlinkClick r:id="rId2" action="ppaction://hlinksldjump"/>
          </p:cNvPr>
          <p:cNvSpPr txBox="1"/>
          <p:nvPr/>
        </p:nvSpPr>
        <p:spPr>
          <a:xfrm>
            <a:off x="6551950" y="40513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Question 20</a:t>
            </a:r>
            <a:endParaRPr lang="en-US" sz="2400" b="1" dirty="0">
              <a:latin typeface="+mj-lt"/>
            </a:endParaRPr>
          </a:p>
        </p:txBody>
      </p:sp>
      <p:cxnSp>
        <p:nvCxnSpPr>
          <p:cNvPr id="59" name="Straight Connector 58">
            <a:hlinkClick r:id="rId2" action="ppaction://hlinksldjump"/>
          </p:cNvPr>
          <p:cNvCxnSpPr/>
          <p:nvPr/>
        </p:nvCxnSpPr>
        <p:spPr>
          <a:xfrm>
            <a:off x="914400" y="1600200"/>
            <a:ext cx="73152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Action Button: End 66">
            <a:hlinkClick r:id="" action="ppaction://hlinkshowjump?jump=endshow" highlightClick="1"/>
          </p:cNvPr>
          <p:cNvSpPr/>
          <p:nvPr/>
        </p:nvSpPr>
        <p:spPr>
          <a:xfrm>
            <a:off x="258306" y="5943600"/>
            <a:ext cx="533400" cy="457200"/>
          </a:xfrm>
          <a:prstGeom prst="actionButtonEnd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ransition spd="slow">
    <p:pull dir="rd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6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2400" b="1" dirty="0" smtClean="0"/>
              <a:t>What unique field is used to indentify a specific record in a file?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61360" y="6338340"/>
            <a:ext cx="2132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519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67640" y="6400800"/>
            <a:ext cx="60960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/>
          <p:cNvSpPr/>
          <p:nvPr/>
        </p:nvSpPr>
        <p:spPr>
          <a:xfrm>
            <a:off x="228600" y="37338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1" name="Action Button: Forward or Next 40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2" name="Action Button: Back or Previous 4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6" action="ppaction://hlinksldjump"/>
          </p:cNvPr>
          <p:cNvSpPr txBox="1"/>
          <p:nvPr/>
        </p:nvSpPr>
        <p:spPr>
          <a:xfrm>
            <a:off x="137160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query</a:t>
            </a:r>
          </a:p>
        </p:txBody>
      </p:sp>
      <p:sp>
        <p:nvSpPr>
          <p:cNvPr id="46" name="TextBox 45">
            <a:hlinkClick r:id="rId6" action="ppaction://hlinksldjump"/>
          </p:cNvPr>
          <p:cNvSpPr txBox="1"/>
          <p:nvPr/>
        </p:nvSpPr>
        <p:spPr>
          <a:xfrm>
            <a:off x="1371600" y="363652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primary key</a:t>
            </a:r>
          </a:p>
        </p:txBody>
      </p:sp>
      <p:sp>
        <p:nvSpPr>
          <p:cNvPr id="47" name="TextBox 46">
            <a:hlinkClick r:id="rId6" action="ppaction://hlinksldjump"/>
          </p:cNvPr>
          <p:cNvSpPr txBox="1"/>
          <p:nvPr/>
        </p:nvSpPr>
        <p:spPr>
          <a:xfrm>
            <a:off x="1372116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relational info</a:t>
            </a:r>
          </a:p>
        </p:txBody>
      </p:sp>
      <p:sp>
        <p:nvSpPr>
          <p:cNvPr id="48" name="TextBox 47">
            <a:hlinkClick r:id="rId6" action="ppaction://hlinksldjump"/>
          </p:cNvPr>
          <p:cNvSpPr txBox="1"/>
          <p:nvPr/>
        </p:nvSpPr>
        <p:spPr>
          <a:xfrm>
            <a:off x="137160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modifier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procedure is </a:t>
            </a:r>
            <a:r>
              <a:rPr lang="en-US" sz="2400" b="1" u="sng" dirty="0" smtClean="0"/>
              <a:t>not</a:t>
            </a:r>
            <a:r>
              <a:rPr lang="en-US" sz="2400" b="1" dirty="0" smtClean="0"/>
              <a:t> a regular part of file maintenance? 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124200" y="59436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520-522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accessing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525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deleting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validating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modifying</a:t>
            </a:r>
          </a:p>
        </p:txBody>
      </p:sp>
      <p:sp>
        <p:nvSpPr>
          <p:cNvPr id="37" name="Action Button: Back or Previous 36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procedure is </a:t>
            </a:r>
            <a:r>
              <a:rPr lang="en-US" sz="2400" b="1" u="sng" dirty="0" smtClean="0"/>
              <a:t>not</a:t>
            </a:r>
            <a:r>
              <a:rPr lang="en-US" sz="2400" b="1" dirty="0" smtClean="0"/>
              <a:t> a regular part of file maintenance? 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185160" y="6338340"/>
            <a:ext cx="25298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520-522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5" action="ppaction://hlinksldjump"/>
          </p:cNvPr>
          <p:cNvSpPr txBox="1"/>
          <p:nvPr/>
        </p:nvSpPr>
        <p:spPr>
          <a:xfrm>
            <a:off x="137160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accessing</a:t>
            </a:r>
          </a:p>
        </p:txBody>
      </p:sp>
      <p:sp>
        <p:nvSpPr>
          <p:cNvPr id="30" name="TextBox 29">
            <a:hlinkClick r:id="rId5" action="ppaction://hlinksldjump"/>
          </p:cNvPr>
          <p:cNvSpPr txBox="1"/>
          <p:nvPr/>
        </p:nvSpPr>
        <p:spPr>
          <a:xfrm>
            <a:off x="1371600" y="36525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deleting</a:t>
            </a:r>
          </a:p>
        </p:txBody>
      </p:sp>
      <p:sp>
        <p:nvSpPr>
          <p:cNvPr id="39" name="TextBox 38">
            <a:hlinkClick r:id="rId5" action="ppaction://hlinksldjump"/>
          </p:cNvPr>
          <p:cNvSpPr txBox="1"/>
          <p:nvPr/>
        </p:nvSpPr>
        <p:spPr>
          <a:xfrm>
            <a:off x="1387356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validating</a:t>
            </a:r>
          </a:p>
        </p:txBody>
      </p:sp>
      <p:sp>
        <p:nvSpPr>
          <p:cNvPr id="40" name="TextBox 39">
            <a:hlinkClick r:id="rId5" action="ppaction://hlinksldjump"/>
          </p:cNvPr>
          <p:cNvSpPr txBox="1"/>
          <p:nvPr/>
        </p:nvSpPr>
        <p:spPr>
          <a:xfrm>
            <a:off x="137160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modifying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procedure is </a:t>
            </a:r>
            <a:r>
              <a:rPr lang="en-US" sz="2400" b="1" u="sng" dirty="0" smtClean="0"/>
              <a:t>not</a:t>
            </a:r>
            <a:r>
              <a:rPr lang="en-US" sz="2400" b="1" dirty="0" smtClean="0"/>
              <a:t> a regular part of file maintenance? 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078480" y="633834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520-522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004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6" action="ppaction://hlinksldjump"/>
          </p:cNvPr>
          <p:cNvSpPr txBox="1"/>
          <p:nvPr/>
        </p:nvSpPr>
        <p:spPr>
          <a:xfrm>
            <a:off x="137160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accessing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371600" y="36525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deleting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86840" y="41865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validating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38684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modifying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706214" y="1607403"/>
            <a:ext cx="778246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file maintenance procedure can enhance data integrity?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522 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7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accessing</a:t>
            </a:r>
          </a:p>
        </p:txBody>
      </p:sp>
      <p:sp>
        <p:nvSpPr>
          <p:cNvPr id="37" name="TextBox 36">
            <a:hlinkClick r:id="rId7" action="ppaction://hlinksldjump"/>
          </p:cNvPr>
          <p:cNvSpPr txBox="1"/>
          <p:nvPr/>
        </p:nvSpPr>
        <p:spPr>
          <a:xfrm>
            <a:off x="1386840" y="36830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deleting</a:t>
            </a:r>
          </a:p>
        </p:txBody>
      </p:sp>
      <p:sp>
        <p:nvSpPr>
          <p:cNvPr id="38" name="TextBox 37">
            <a:hlinkClick r:id="rId7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validating</a:t>
            </a:r>
          </a:p>
        </p:txBody>
      </p:sp>
      <p:sp>
        <p:nvSpPr>
          <p:cNvPr id="39" name="TextBox 38">
            <a:hlinkClick r:id="rId7" action="ppaction://hlinksldjump"/>
          </p:cNvPr>
          <p:cNvSpPr txBox="1"/>
          <p:nvPr/>
        </p:nvSpPr>
        <p:spPr>
          <a:xfrm>
            <a:off x="1387356" y="4709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modifying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8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8040" y="6338340"/>
            <a:ext cx="23024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522 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701040" y="1607403"/>
            <a:ext cx="778246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file maintenance procedure can enhance data integrity?</a:t>
            </a:r>
            <a:endParaRPr lang="en-US" sz="2400" b="1" dirty="0"/>
          </a:p>
        </p:txBody>
      </p:sp>
      <p:sp>
        <p:nvSpPr>
          <p:cNvPr id="30" name="TextBox 29">
            <a:hlinkClick r:id="rId6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accessing</a:t>
            </a:r>
          </a:p>
        </p:txBody>
      </p:sp>
      <p:sp>
        <p:nvSpPr>
          <p:cNvPr id="39" name="TextBox 38">
            <a:hlinkClick r:id="rId6" action="ppaction://hlinksldjump"/>
          </p:cNvPr>
          <p:cNvSpPr txBox="1"/>
          <p:nvPr/>
        </p:nvSpPr>
        <p:spPr>
          <a:xfrm>
            <a:off x="1386324" y="36531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deleting</a:t>
            </a:r>
          </a:p>
        </p:txBody>
      </p:sp>
      <p:sp>
        <p:nvSpPr>
          <p:cNvPr id="40" name="TextBox 39">
            <a:hlinkClick r:id="rId6" action="ppaction://hlinksldjump"/>
          </p:cNvPr>
          <p:cNvSpPr txBox="1"/>
          <p:nvPr/>
        </p:nvSpPr>
        <p:spPr>
          <a:xfrm>
            <a:off x="137160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validating</a:t>
            </a:r>
          </a:p>
        </p:txBody>
      </p:sp>
      <p:sp>
        <p:nvSpPr>
          <p:cNvPr id="41" name="TextBox 40">
            <a:hlinkClick r:id="rId6" action="ppaction://hlinksldjump"/>
          </p:cNvPr>
          <p:cNvSpPr txBox="1"/>
          <p:nvPr/>
        </p:nvSpPr>
        <p:spPr>
          <a:xfrm>
            <a:off x="13868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modifying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6136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522 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672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701040" y="1607403"/>
            <a:ext cx="778246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file maintenance procedure can enhance data integrity?</a:t>
            </a:r>
            <a:endParaRPr lang="en-US" sz="2400" b="1" dirty="0"/>
          </a:p>
        </p:txBody>
      </p:sp>
      <p:sp>
        <p:nvSpPr>
          <p:cNvPr id="28" name="TextBox 27">
            <a:hlinkClick r:id="rId5" action="ppaction://hlinksldjump"/>
          </p:cNvPr>
          <p:cNvSpPr txBox="1"/>
          <p:nvPr/>
        </p:nvSpPr>
        <p:spPr>
          <a:xfrm>
            <a:off x="1386840" y="31089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accessing</a:t>
            </a:r>
          </a:p>
        </p:txBody>
      </p:sp>
      <p:sp>
        <p:nvSpPr>
          <p:cNvPr id="29" name="TextBox 28">
            <a:hlinkClick r:id="rId5" action="ppaction://hlinksldjump"/>
          </p:cNvPr>
          <p:cNvSpPr txBox="1"/>
          <p:nvPr/>
        </p:nvSpPr>
        <p:spPr>
          <a:xfrm>
            <a:off x="1386840" y="36677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deleting</a:t>
            </a:r>
          </a:p>
        </p:txBody>
      </p:sp>
      <p:sp>
        <p:nvSpPr>
          <p:cNvPr id="32" name="TextBox 31">
            <a:hlinkClick r:id="rId5" action="ppaction://hlinksldjump"/>
          </p:cNvPr>
          <p:cNvSpPr txBox="1"/>
          <p:nvPr/>
        </p:nvSpPr>
        <p:spPr>
          <a:xfrm>
            <a:off x="138684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validating</a:t>
            </a:r>
          </a:p>
        </p:txBody>
      </p:sp>
      <p:sp>
        <p:nvSpPr>
          <p:cNvPr id="42" name="TextBox 41">
            <a:hlinkClick r:id="rId5" action="ppaction://hlinksldjump"/>
          </p:cNvPr>
          <p:cNvSpPr txBox="1"/>
          <p:nvPr/>
        </p:nvSpPr>
        <p:spPr>
          <a:xfrm>
            <a:off x="137160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modifying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system was used exclusively to store and manage data before the database approach?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524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7160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none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423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 keeping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1757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forms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345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 processing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system was used exclusively to store and manage data before the database approach?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3368040" y="6338340"/>
            <a:ext cx="21793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524  </a:t>
            </a:r>
            <a:endParaRPr lang="en-US" b="1" dirty="0"/>
          </a:p>
        </p:txBody>
      </p:sp>
      <p:sp>
        <p:nvSpPr>
          <p:cNvPr id="30" name="TextBox 29">
            <a:hlinkClick r:id="rId5" action="ppaction://hlinksldjump"/>
          </p:cNvPr>
          <p:cNvSpPr txBox="1"/>
          <p:nvPr/>
        </p:nvSpPr>
        <p:spPr>
          <a:xfrm>
            <a:off x="138684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none</a:t>
            </a:r>
          </a:p>
        </p:txBody>
      </p:sp>
      <p:sp>
        <p:nvSpPr>
          <p:cNvPr id="39" name="TextBox 38">
            <a:hlinkClick r:id="rId5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 keeping</a:t>
            </a:r>
          </a:p>
        </p:txBody>
      </p:sp>
      <p:sp>
        <p:nvSpPr>
          <p:cNvPr id="40" name="TextBox 39">
            <a:hlinkClick r:id="rId5" action="ppaction://hlinksldjump"/>
          </p:cNvPr>
          <p:cNvSpPr txBox="1"/>
          <p:nvPr/>
        </p:nvSpPr>
        <p:spPr>
          <a:xfrm>
            <a:off x="1386840" y="41757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forms</a:t>
            </a:r>
          </a:p>
        </p:txBody>
      </p:sp>
      <p:sp>
        <p:nvSpPr>
          <p:cNvPr id="41" name="TextBox 40">
            <a:hlinkClick r:id="rId5" action="ppaction://hlinksldjump"/>
          </p:cNvPr>
          <p:cNvSpPr txBox="1"/>
          <p:nvPr/>
        </p:nvSpPr>
        <p:spPr>
          <a:xfrm>
            <a:off x="1386840" y="47345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 processing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9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system was used exclusively to store and manage data before the database approach?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60360" y="6338340"/>
            <a:ext cx="22260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524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8006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6" action="ppaction://hlinksldjump"/>
          </p:cNvPr>
          <p:cNvSpPr txBox="1"/>
          <p:nvPr/>
        </p:nvSpPr>
        <p:spPr>
          <a:xfrm>
            <a:off x="138684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none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401564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 keeping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8684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forms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386840" y="47345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 processing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2296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To increase the integrity of a database the data should be _____________.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516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Action Button: Back or Previous 2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324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moderated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transmitted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sorted</a:t>
            </a:r>
            <a:endParaRPr lang="en-US" sz="2400" b="1" dirty="0"/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2116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verifiable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3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3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10</a:t>
            </a:r>
            <a:endParaRPr lang="en-US" dirty="0"/>
          </a:p>
        </p:txBody>
      </p:sp>
      <p:sp>
        <p:nvSpPr>
          <p:cNvPr id="14" name="Action Button: Forward or Next 13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5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5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5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6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3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3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is an advantage of a database over a file processing system?</a:t>
            </a:r>
            <a:endParaRPr lang="en-US" sz="2400" b="1" dirty="0"/>
          </a:p>
        </p:txBody>
      </p:sp>
      <p:sp>
        <p:nvSpPr>
          <p:cNvPr id="21" name="TextBox 20">
            <a:hlinkClick r:id="rId3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3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525   </a:t>
            </a:r>
            <a:endParaRPr lang="en-US" b="1" dirty="0"/>
          </a:p>
        </p:txBody>
      </p:sp>
      <p:sp>
        <p:nvSpPr>
          <p:cNvPr id="25" name="TextBox 24">
            <a:hlinkClick r:id="rId3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7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3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3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3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3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3" action="ppaction://hlinksldjump"/>
          </p:cNvPr>
          <p:cNvSpPr txBox="1"/>
          <p:nvPr/>
        </p:nvSpPr>
        <p:spPr>
          <a:xfrm>
            <a:off x="1386840" y="312523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more memory</a:t>
            </a:r>
          </a:p>
        </p:txBody>
      </p:sp>
      <p:sp>
        <p:nvSpPr>
          <p:cNvPr id="33" name="TextBox 32">
            <a:hlinkClick r:id="rId3" action="ppaction://hlinksldjump"/>
          </p:cNvPr>
          <p:cNvSpPr txBox="1"/>
          <p:nvPr/>
        </p:nvSpPr>
        <p:spPr>
          <a:xfrm>
            <a:off x="1402080" y="36531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more processing power</a:t>
            </a:r>
          </a:p>
        </p:txBody>
      </p:sp>
      <p:sp>
        <p:nvSpPr>
          <p:cNvPr id="34" name="TextBox 33">
            <a:hlinkClick r:id="rId3" action="ppaction://hlinksldjump"/>
          </p:cNvPr>
          <p:cNvSpPr txBox="1"/>
          <p:nvPr/>
        </p:nvSpPr>
        <p:spPr>
          <a:xfrm>
            <a:off x="1387356" y="42017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reduced data redundancy</a:t>
            </a:r>
          </a:p>
        </p:txBody>
      </p:sp>
      <p:sp>
        <p:nvSpPr>
          <p:cNvPr id="35" name="TextBox 34">
            <a:hlinkClick r:id="rId3" action="ppaction://hlinksldjump"/>
          </p:cNvPr>
          <p:cNvSpPr txBox="1"/>
          <p:nvPr/>
        </p:nvSpPr>
        <p:spPr>
          <a:xfrm>
            <a:off x="140208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more vulnerable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10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is an advantage of a database over a file processing system?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42900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6" action="ppaction://hlinksldjump"/>
          </p:cNvPr>
          <p:cNvSpPr txBox="1"/>
          <p:nvPr/>
        </p:nvSpPr>
        <p:spPr>
          <a:xfrm>
            <a:off x="138684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more memory</a:t>
            </a:r>
          </a:p>
        </p:txBody>
      </p:sp>
      <p:sp>
        <p:nvSpPr>
          <p:cNvPr id="30" name="TextBox 29">
            <a:hlinkClick r:id="rId6" action="ppaction://hlinksldjump"/>
          </p:cNvPr>
          <p:cNvSpPr txBox="1"/>
          <p:nvPr/>
        </p:nvSpPr>
        <p:spPr>
          <a:xfrm>
            <a:off x="1402080" y="36531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more processing power</a:t>
            </a:r>
          </a:p>
        </p:txBody>
      </p:sp>
      <p:sp>
        <p:nvSpPr>
          <p:cNvPr id="39" name="TextBox 38">
            <a:hlinkClick r:id="rId6" action="ppaction://hlinksldjump"/>
          </p:cNvPr>
          <p:cNvSpPr txBox="1"/>
          <p:nvPr/>
        </p:nvSpPr>
        <p:spPr>
          <a:xfrm>
            <a:off x="1402596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reduced data redundancy</a:t>
            </a:r>
          </a:p>
        </p:txBody>
      </p:sp>
      <p:sp>
        <p:nvSpPr>
          <p:cNvPr id="40" name="TextBox 39">
            <a:hlinkClick r:id="rId6" action="ppaction://hlinksldjump"/>
          </p:cNvPr>
          <p:cNvSpPr txBox="1"/>
          <p:nvPr/>
        </p:nvSpPr>
        <p:spPr>
          <a:xfrm>
            <a:off x="138684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more vulnerable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10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is an advantage of a database over a file processing system?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14119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672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6" action="ppaction://hlinksldjump"/>
          </p:cNvPr>
          <p:cNvSpPr txBox="1"/>
          <p:nvPr/>
        </p:nvSpPr>
        <p:spPr>
          <a:xfrm>
            <a:off x="138684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more memory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386840" y="36531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more processing power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87356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reduced data redundancy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37160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more vulnerable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79985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data dictionary contains details about data, or ___________.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791200" y="6400800"/>
            <a:ext cx="3200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metadata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compression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composites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records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11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data dictionary contains details about data, or ___________.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338340"/>
            <a:ext cx="23164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39">
            <a:hlinkClick r:id="rId6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metadata</a:t>
            </a:r>
          </a:p>
        </p:txBody>
      </p:sp>
      <p:sp>
        <p:nvSpPr>
          <p:cNvPr id="41" name="TextBox 40">
            <a:hlinkClick r:id="rId6" action="ppaction://hlinksldjump"/>
          </p:cNvPr>
          <p:cNvSpPr txBox="1"/>
          <p:nvPr/>
        </p:nvSpPr>
        <p:spPr>
          <a:xfrm>
            <a:off x="1386324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compression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38684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composites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86840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records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11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135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data dictionary contains details about data, or ___________.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8984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528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004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6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metadata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compression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71600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composites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371600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records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4478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are granted to a computer user by the network administrator and restrict the use of some parts of a computer system from use by the general user.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17920" y="6400800"/>
            <a:ext cx="27736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Certificates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08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Access privileges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596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Buffer assignments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Digital Signatures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178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762000" y="14478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are granted to a computer user by the network administrator and restrict the use of some parts of a computer system from use by the general user.</a:t>
            </a:r>
            <a:endParaRPr lang="en-US" sz="2400" b="1" dirty="0"/>
          </a:p>
        </p:txBody>
      </p:sp>
      <p:sp>
        <p:nvSpPr>
          <p:cNvPr id="33" name="TextBox 32">
            <a:hlinkClick r:id="rId6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Certificates</a:t>
            </a:r>
          </a:p>
        </p:txBody>
      </p:sp>
      <p:sp>
        <p:nvSpPr>
          <p:cNvPr id="39" name="TextBox 38">
            <a:hlinkClick r:id="rId6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Access privileges</a:t>
            </a:r>
          </a:p>
        </p:txBody>
      </p:sp>
      <p:sp>
        <p:nvSpPr>
          <p:cNvPr id="40" name="TextBox 39">
            <a:hlinkClick r:id="rId6" action="ppaction://hlinksldjump"/>
          </p:cNvPr>
          <p:cNvSpPr txBox="1"/>
          <p:nvPr/>
        </p:nvSpPr>
        <p:spPr>
          <a:xfrm>
            <a:off x="140208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Buffer assignments</a:t>
            </a:r>
          </a:p>
        </p:txBody>
      </p:sp>
      <p:sp>
        <p:nvSpPr>
          <p:cNvPr id="41" name="TextBox 40">
            <a:hlinkClick r:id="rId6" action="ppaction://hlinksldjump"/>
          </p:cNvPr>
          <p:cNvSpPr txBox="1"/>
          <p:nvPr/>
        </p:nvSpPr>
        <p:spPr>
          <a:xfrm>
            <a:off x="140208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Digital Signatures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12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796445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2232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531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8244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TextBox 41">
            <a:hlinkClick r:id="rId2" action="ppaction://hlinksldjump"/>
          </p:cNvPr>
          <p:cNvSpPr txBox="1"/>
          <p:nvPr/>
        </p:nvSpPr>
        <p:spPr>
          <a:xfrm>
            <a:off x="762000" y="1524000"/>
            <a:ext cx="7543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__________ are granted to a computer user by the network administrator and restrict the use of some parts of a computer system from use by the general user.</a:t>
            </a:r>
            <a:endParaRPr lang="en-US" sz="2400" b="1" dirty="0"/>
          </a:p>
        </p:txBody>
      </p:sp>
      <p:sp>
        <p:nvSpPr>
          <p:cNvPr id="33" name="TextBox 32">
            <a:hlinkClick r:id="rId6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Certificates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Access privileges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38684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Buffer assignments</a:t>
            </a:r>
          </a:p>
        </p:txBody>
      </p:sp>
      <p:sp>
        <p:nvSpPr>
          <p:cNvPr id="45" name="TextBox 44">
            <a:hlinkClick r:id="rId6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Digital Signatures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85800" y="165262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uses the backups to restore a database when is becomes damaged?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532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3" action="ppaction://hlinksldjump"/>
          </p:cNvPr>
          <p:cNvSpPr txBox="1"/>
          <p:nvPr/>
        </p:nvSpPr>
        <p:spPr>
          <a:xfrm>
            <a:off x="137160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recovery utility</a:t>
            </a:r>
          </a:p>
        </p:txBody>
      </p:sp>
      <p:sp>
        <p:nvSpPr>
          <p:cNvPr id="37" name="TextBox 36">
            <a:hlinkClick r:id="rId3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disk cleanup</a:t>
            </a:r>
          </a:p>
        </p:txBody>
      </p:sp>
      <p:sp>
        <p:nvSpPr>
          <p:cNvPr id="38" name="TextBox 37">
            <a:hlinkClick r:id="rId3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default</a:t>
            </a:r>
          </a:p>
        </p:txBody>
      </p:sp>
      <p:sp>
        <p:nvSpPr>
          <p:cNvPr id="39" name="TextBox 38">
            <a:hlinkClick r:id="rId3" action="ppaction://hlinksldjump"/>
          </p:cNvPr>
          <p:cNvSpPr txBox="1"/>
          <p:nvPr/>
        </p:nvSpPr>
        <p:spPr>
          <a:xfrm>
            <a:off x="13868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reset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2296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60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To increase the integrity of a database the data should be _____________.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520" y="62636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516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0" y="368325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transmitted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340" y="4222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sorted</a:t>
            </a:r>
            <a:endParaRPr lang="en-US" sz="2400" b="1" dirty="0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8" y="3155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moderated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324" y="475005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verifiable</a:t>
            </a:r>
            <a:endParaRPr lang="en-US" sz="2400" b="1" dirty="0"/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5" name="Action Button: Back or Previous 34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13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7853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532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0" y="36423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recovery utility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disk cleanup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default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71600" y="4709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reset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685800" y="165287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uses the backups to restore a database when is becomes damaged?</a:t>
            </a:r>
            <a:endParaRPr lang="en-US" sz="2400" b="1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324600" y="6400800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2232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532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7338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685800" y="165337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uses the backups to restore a database when is becomes damaged?</a:t>
            </a:r>
            <a:endParaRPr lang="en-US" sz="2400" b="1" dirty="0"/>
          </a:p>
        </p:txBody>
      </p:sp>
      <p:sp>
        <p:nvSpPr>
          <p:cNvPr id="27" name="TextBox 26">
            <a:hlinkClick r:id="rId3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recovery utility</a:t>
            </a:r>
          </a:p>
        </p:txBody>
      </p:sp>
      <p:sp>
        <p:nvSpPr>
          <p:cNvPr id="29" name="TextBox 28">
            <a:hlinkClick r:id="rId3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disk cleanup</a:t>
            </a:r>
          </a:p>
        </p:txBody>
      </p:sp>
      <p:sp>
        <p:nvSpPr>
          <p:cNvPr id="42" name="TextBox 41">
            <a:hlinkClick r:id="rId3" action="ppaction://hlinksldjump"/>
          </p:cNvPr>
          <p:cNvSpPr txBox="1"/>
          <p:nvPr/>
        </p:nvSpPr>
        <p:spPr>
          <a:xfrm>
            <a:off x="138684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default</a:t>
            </a:r>
          </a:p>
        </p:txBody>
      </p:sp>
      <p:sp>
        <p:nvSpPr>
          <p:cNvPr id="43" name="TextBox 42">
            <a:hlinkClick r:id="rId3" action="ppaction://hlinksldjump"/>
          </p:cNvPr>
          <p:cNvSpPr txBox="1"/>
          <p:nvPr/>
        </p:nvSpPr>
        <p:spPr>
          <a:xfrm>
            <a:off x="1386840" y="4709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reset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5312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is </a:t>
            </a:r>
            <a:r>
              <a:rPr lang="en-US" sz="2400" b="1" u="sng" dirty="0" smtClean="0"/>
              <a:t>not</a:t>
            </a:r>
            <a:r>
              <a:rPr lang="en-US" sz="2400" b="1" dirty="0" smtClean="0"/>
              <a:t> one of the three popular data models used today?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533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continuous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relational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object-oriented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701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multidimensional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 smtClean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14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5262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is </a:t>
            </a:r>
            <a:r>
              <a:rPr lang="en-US" sz="2400" b="1" u="sng" dirty="0" smtClean="0"/>
              <a:t>not</a:t>
            </a:r>
            <a:r>
              <a:rPr lang="en-US" sz="2400" b="1" dirty="0" smtClean="0"/>
              <a:t> one of the three popular data models used today?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791200" y="6400800"/>
            <a:ext cx="3200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1267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533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5" action="ppaction://hlinksldjump"/>
          </p:cNvPr>
          <p:cNvSpPr txBox="1"/>
          <p:nvPr/>
        </p:nvSpPr>
        <p:spPr>
          <a:xfrm>
            <a:off x="1386324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continuous</a:t>
            </a:r>
          </a:p>
        </p:txBody>
      </p:sp>
      <p:sp>
        <p:nvSpPr>
          <p:cNvPr id="33" name="TextBox 32">
            <a:hlinkClick r:id="rId5" action="ppaction://hlinksldjump"/>
          </p:cNvPr>
          <p:cNvSpPr txBox="1"/>
          <p:nvPr/>
        </p:nvSpPr>
        <p:spPr>
          <a:xfrm>
            <a:off x="1386324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relational</a:t>
            </a:r>
          </a:p>
        </p:txBody>
      </p:sp>
      <p:sp>
        <p:nvSpPr>
          <p:cNvPr id="39" name="TextBox 38">
            <a:hlinkClick r:id="rId5" action="ppaction://hlinksldjump"/>
          </p:cNvPr>
          <p:cNvSpPr txBox="1"/>
          <p:nvPr/>
        </p:nvSpPr>
        <p:spPr>
          <a:xfrm>
            <a:off x="1372116" y="41605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object-oriented</a:t>
            </a:r>
          </a:p>
        </p:txBody>
      </p:sp>
      <p:sp>
        <p:nvSpPr>
          <p:cNvPr id="40" name="TextBox 39">
            <a:hlinkClick r:id="rId5" action="ppaction://hlinksldjump"/>
          </p:cNvPr>
          <p:cNvSpPr txBox="1"/>
          <p:nvPr/>
        </p:nvSpPr>
        <p:spPr>
          <a:xfrm>
            <a:off x="1372116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multidimensional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14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52373"/>
            <a:ext cx="7543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is </a:t>
            </a:r>
            <a:r>
              <a:rPr lang="en-US" sz="2400" b="1" u="sng" dirty="0" smtClean="0"/>
              <a:t>not</a:t>
            </a:r>
            <a:r>
              <a:rPr lang="en-US" sz="2400" b="1" dirty="0" smtClean="0"/>
              <a:t> one of the three popular data models used today?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87314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533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004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6" action="ppaction://hlinksldjump"/>
          </p:cNvPr>
          <p:cNvSpPr txBox="1"/>
          <p:nvPr/>
        </p:nvSpPr>
        <p:spPr>
          <a:xfrm>
            <a:off x="138684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continuous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relational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86840" y="41757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object-oriented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387356" y="4709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multidimensional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824335"/>
            <a:ext cx="7086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hypercube is found in which database?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TextBox 36">
            <a:hlinkClick r:id="rId7" action="ppaction://hlinksldjump"/>
          </p:cNvPr>
          <p:cNvSpPr txBox="1"/>
          <p:nvPr/>
        </p:nvSpPr>
        <p:spPr>
          <a:xfrm>
            <a:off x="138684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continuous</a:t>
            </a:r>
          </a:p>
        </p:txBody>
      </p:sp>
      <p:sp>
        <p:nvSpPr>
          <p:cNvPr id="38" name="TextBox 37">
            <a:hlinkClick r:id="rId7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relational</a:t>
            </a:r>
          </a:p>
        </p:txBody>
      </p:sp>
      <p:sp>
        <p:nvSpPr>
          <p:cNvPr id="39" name="TextBox 38">
            <a:hlinkClick r:id="rId7" action="ppaction://hlinksldjump"/>
          </p:cNvPr>
          <p:cNvSpPr txBox="1"/>
          <p:nvPr/>
        </p:nvSpPr>
        <p:spPr>
          <a:xfrm>
            <a:off x="1386840" y="41757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object-oriented</a:t>
            </a:r>
          </a:p>
        </p:txBody>
      </p:sp>
      <p:sp>
        <p:nvSpPr>
          <p:cNvPr id="40" name="TextBox 39">
            <a:hlinkClick r:id="rId7" action="ppaction://hlinksldjump"/>
          </p:cNvPr>
          <p:cNvSpPr txBox="1"/>
          <p:nvPr/>
        </p:nvSpPr>
        <p:spPr>
          <a:xfrm>
            <a:off x="138684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multidimensional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15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824335"/>
            <a:ext cx="7086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hypercube is found in which database?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7306" y="6338340"/>
            <a:ext cx="21752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39">
            <a:hlinkClick r:id="rId5" action="ppaction://hlinksldjump"/>
          </p:cNvPr>
          <p:cNvSpPr txBox="1"/>
          <p:nvPr/>
        </p:nvSpPr>
        <p:spPr>
          <a:xfrm>
            <a:off x="1386840" y="31242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continuous</a:t>
            </a:r>
          </a:p>
        </p:txBody>
      </p:sp>
      <p:sp>
        <p:nvSpPr>
          <p:cNvPr id="41" name="TextBox 40">
            <a:hlinkClick r:id="rId5" action="ppaction://hlinksldjump"/>
          </p:cNvPr>
          <p:cNvSpPr txBox="1"/>
          <p:nvPr/>
        </p:nvSpPr>
        <p:spPr>
          <a:xfrm>
            <a:off x="1386840" y="36423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relational</a:t>
            </a:r>
          </a:p>
        </p:txBody>
      </p:sp>
      <p:sp>
        <p:nvSpPr>
          <p:cNvPr id="42" name="TextBox 41">
            <a:hlinkClick r:id="rId5" action="ppaction://hlinksldjump"/>
          </p:cNvPr>
          <p:cNvSpPr txBox="1"/>
          <p:nvPr/>
        </p:nvSpPr>
        <p:spPr>
          <a:xfrm>
            <a:off x="1386840" y="41910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object-oriented</a:t>
            </a:r>
          </a:p>
        </p:txBody>
      </p:sp>
      <p:sp>
        <p:nvSpPr>
          <p:cNvPr id="43" name="TextBox 42">
            <a:hlinkClick r:id="rId5" action="ppaction://hlinksldjump"/>
          </p:cNvPr>
          <p:cNvSpPr txBox="1"/>
          <p:nvPr/>
        </p:nvSpPr>
        <p:spPr>
          <a:xfrm>
            <a:off x="138684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multidimensional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15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828800"/>
            <a:ext cx="7086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hypercube is found in which database?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553200" y="64008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07080" y="6338340"/>
            <a:ext cx="21031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6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8006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7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continuous</a:t>
            </a:r>
          </a:p>
        </p:txBody>
      </p:sp>
      <p:sp>
        <p:nvSpPr>
          <p:cNvPr id="28" name="TextBox 27">
            <a:hlinkClick r:id="rId7" action="ppaction://hlinksldjump"/>
          </p:cNvPr>
          <p:cNvSpPr txBox="1"/>
          <p:nvPr/>
        </p:nvSpPr>
        <p:spPr>
          <a:xfrm>
            <a:off x="1386840" y="3657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relational</a:t>
            </a:r>
          </a:p>
        </p:txBody>
      </p:sp>
      <p:sp>
        <p:nvSpPr>
          <p:cNvPr id="33" name="TextBox 32">
            <a:hlinkClick r:id="rId7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object-oriented</a:t>
            </a:r>
          </a:p>
        </p:txBody>
      </p:sp>
      <p:sp>
        <p:nvSpPr>
          <p:cNvPr id="42" name="TextBox 41">
            <a:hlinkClick r:id="rId7" action="ppaction://hlinksldjump"/>
          </p:cNvPr>
          <p:cNvSpPr txBox="1"/>
          <p:nvPr/>
        </p:nvSpPr>
        <p:spPr>
          <a:xfrm>
            <a:off x="140208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multidimensional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09600" y="1443335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huge database that stores and manages data required to analyze historical and current transactions is called a ____________.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536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40208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mine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5176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field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warehouse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08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mart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16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41248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520" y="6338340"/>
            <a:ext cx="22250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536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609600" y="1443335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huge database that stores and manages data required to analyze historical and current transactions is called a ____________.</a:t>
            </a:r>
            <a:endParaRPr lang="en-US" sz="2400" b="1" dirty="0"/>
          </a:p>
        </p:txBody>
      </p:sp>
      <p:sp>
        <p:nvSpPr>
          <p:cNvPr id="24" name="TextBox 23">
            <a:hlinkClick r:id="rId5" action="ppaction://hlinksldjump"/>
          </p:cNvPr>
          <p:cNvSpPr txBox="1"/>
          <p:nvPr/>
        </p:nvSpPr>
        <p:spPr>
          <a:xfrm>
            <a:off x="140208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mine</a:t>
            </a:r>
          </a:p>
        </p:txBody>
      </p:sp>
      <p:sp>
        <p:nvSpPr>
          <p:cNvPr id="33" name="TextBox 32">
            <a:hlinkClick r:id="rId5" action="ppaction://hlinksldjump"/>
          </p:cNvPr>
          <p:cNvSpPr txBox="1"/>
          <p:nvPr/>
        </p:nvSpPr>
        <p:spPr>
          <a:xfrm>
            <a:off x="1402080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field</a:t>
            </a:r>
          </a:p>
        </p:txBody>
      </p:sp>
      <p:sp>
        <p:nvSpPr>
          <p:cNvPr id="39" name="TextBox 38">
            <a:hlinkClick r:id="rId5" action="ppaction://hlinksldjump"/>
          </p:cNvPr>
          <p:cNvSpPr txBox="1"/>
          <p:nvPr/>
        </p:nvSpPr>
        <p:spPr>
          <a:xfrm>
            <a:off x="1402080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warehouse</a:t>
            </a:r>
          </a:p>
        </p:txBody>
      </p:sp>
      <p:sp>
        <p:nvSpPr>
          <p:cNvPr id="40" name="TextBox 39">
            <a:hlinkClick r:id="rId5" action="ppaction://hlinksldjump"/>
          </p:cNvPr>
          <p:cNvSpPr txBox="1"/>
          <p:nvPr/>
        </p:nvSpPr>
        <p:spPr>
          <a:xfrm>
            <a:off x="140208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mart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2321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41248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9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83353"/>
            <a:ext cx="7620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To increase the integrity of a database the data should be _____________.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400800" y="6400800"/>
            <a:ext cx="2590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516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3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8006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transmitted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moderated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sorted</a:t>
            </a:r>
            <a:endParaRPr lang="en-US" sz="2400" b="1" dirty="0"/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71084" y="471993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verifiable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32" name="Action Button: Back or Previous 3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16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38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72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19800" y="6400800"/>
            <a:ext cx="29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08830" y="6338340"/>
            <a:ext cx="211661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536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672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1" name="Action Button: Forward or Next 40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2" name="Action Button: Back or Previous 41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609600" y="1443335"/>
            <a:ext cx="76962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huge database that stores and manages data required to analyze historical and current transactions is called a ____________.</a:t>
            </a:r>
            <a:endParaRPr lang="en-US" sz="2400" b="1" dirty="0"/>
          </a:p>
        </p:txBody>
      </p:sp>
      <p:sp>
        <p:nvSpPr>
          <p:cNvPr id="29" name="TextBox 28">
            <a:hlinkClick r:id="rId6" action="ppaction://hlinksldjump"/>
          </p:cNvPr>
          <p:cNvSpPr txBox="1"/>
          <p:nvPr/>
        </p:nvSpPr>
        <p:spPr>
          <a:xfrm>
            <a:off x="140208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mine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402080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field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402080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warehouse</a:t>
            </a:r>
          </a:p>
        </p:txBody>
      </p:sp>
      <p:sp>
        <p:nvSpPr>
          <p:cNvPr id="45" name="TextBox 44">
            <a:hlinkClick r:id="rId6" action="ppaction://hlinksldjump"/>
          </p:cNvPr>
          <p:cNvSpPr txBox="1"/>
          <p:nvPr/>
        </p:nvSpPr>
        <p:spPr>
          <a:xfrm>
            <a:off x="140208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mart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database ____________ is a computer that stores and provides access to a database.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867400" y="64008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537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40208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server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402080" y="363652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gateway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402596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model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402080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forum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17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database ____________ is a computer that stores and provides access to a database.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8282" y="6338340"/>
            <a:ext cx="233195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537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>
            <a:hlinkClick r:id="rId6" action="ppaction://hlinksldjump"/>
          </p:cNvPr>
          <p:cNvSpPr txBox="1"/>
          <p:nvPr/>
        </p:nvSpPr>
        <p:spPr>
          <a:xfrm>
            <a:off x="1402080" y="31394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server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402080" y="365176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gateway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402080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model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402596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forum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17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A database ____________ is a computer that stores and provides access to a database.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867400" y="64008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85800" y="6338340"/>
            <a:ext cx="22920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537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004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6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server</a:t>
            </a:r>
          </a:p>
        </p:txBody>
      </p:sp>
      <p:sp>
        <p:nvSpPr>
          <p:cNvPr id="28" name="TextBox 27">
            <a:hlinkClick r:id="rId6" action="ppaction://hlinksldjump"/>
          </p:cNvPr>
          <p:cNvSpPr txBox="1"/>
          <p:nvPr/>
        </p:nvSpPr>
        <p:spPr>
          <a:xfrm>
            <a:off x="1386840" y="365176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gateway</a:t>
            </a:r>
          </a:p>
        </p:txBody>
      </p:sp>
      <p:sp>
        <p:nvSpPr>
          <p:cNvPr id="29" name="TextBox 28">
            <a:hlinkClick r:id="rId6" action="ppaction://hlinksldjump"/>
          </p:cNvPr>
          <p:cNvSpPr txBox="1"/>
          <p:nvPr/>
        </p:nvSpPr>
        <p:spPr>
          <a:xfrm>
            <a:off x="138684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model</a:t>
            </a:r>
          </a:p>
        </p:txBody>
      </p:sp>
      <p:sp>
        <p:nvSpPr>
          <p:cNvPr id="33" name="TextBox 32">
            <a:hlinkClick r:id="rId6" action="ppaction://hlinksldjump"/>
          </p:cNvPr>
          <p:cNvSpPr txBox="1"/>
          <p:nvPr/>
        </p:nvSpPr>
        <p:spPr>
          <a:xfrm>
            <a:off x="1386840" y="47493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forum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person who focuses on data meaning and usage is the data modeler, or the ___________.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715000" y="6400800"/>
            <a:ext cx="327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5176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CPU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DQB</a:t>
            </a:r>
            <a:endParaRPr lang="en-US" sz="2400" b="1" dirty="0"/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71600" y="47188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DMS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18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person who focuses on data meaning and usage is the data modeler, or the ___________.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5943600" y="6400800"/>
            <a:ext cx="3048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83280" y="6338340"/>
            <a:ext cx="20269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>
            <a:hlinkClick r:id="rId6" action="ppaction://hlinksldjump"/>
          </p:cNvPr>
          <p:cNvSpPr txBox="1"/>
          <p:nvPr/>
        </p:nvSpPr>
        <p:spPr>
          <a:xfrm>
            <a:off x="138684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386840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CPU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86840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DQB</a:t>
            </a:r>
            <a:endParaRPr lang="en-US" sz="2400" b="1" dirty="0"/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386840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DMS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18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4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The person who focuses on data meaning and usage is the data modeler, or the ___________.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2232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538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400800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2004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5" action="ppaction://hlinksldjump"/>
          </p:cNvPr>
          <p:cNvSpPr txBox="1"/>
          <p:nvPr/>
        </p:nvSpPr>
        <p:spPr>
          <a:xfrm>
            <a:off x="138684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</a:t>
            </a:r>
          </a:p>
        </p:txBody>
      </p:sp>
      <p:sp>
        <p:nvSpPr>
          <p:cNvPr id="28" name="TextBox 27">
            <a:hlinkClick r:id="rId5" action="ppaction://hlinksldjump"/>
          </p:cNvPr>
          <p:cNvSpPr txBox="1"/>
          <p:nvPr/>
        </p:nvSpPr>
        <p:spPr>
          <a:xfrm>
            <a:off x="1371600" y="368224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CPU</a:t>
            </a:r>
          </a:p>
        </p:txBody>
      </p:sp>
      <p:sp>
        <p:nvSpPr>
          <p:cNvPr id="29" name="TextBox 28">
            <a:hlinkClick r:id="rId5" action="ppaction://hlinksldjump"/>
          </p:cNvPr>
          <p:cNvSpPr txBox="1"/>
          <p:nvPr/>
        </p:nvSpPr>
        <p:spPr>
          <a:xfrm>
            <a:off x="1386840" y="421590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DQB</a:t>
            </a:r>
            <a:endParaRPr lang="en-US" sz="2400" b="1" dirty="0"/>
          </a:p>
        </p:txBody>
      </p:sp>
      <p:sp>
        <p:nvSpPr>
          <p:cNvPr id="33" name="TextBox 32">
            <a:hlinkClick r:id="rId5" action="ppaction://hlinksldjump"/>
          </p:cNvPr>
          <p:cNvSpPr txBox="1"/>
          <p:nvPr/>
        </p:nvSpPr>
        <p:spPr>
          <a:xfrm>
            <a:off x="1386840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DMS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20624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is a collection of data organized to allow access, retrieval, and use?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514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40080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/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402080" y="316545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table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71600" y="420177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database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19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is a collection of data organized to allow access, retrieval, and use?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6329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514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6" action="ppaction://hlinksldjump"/>
          </p:cNvPr>
          <p:cNvSpPr txBox="1"/>
          <p:nvPr/>
        </p:nvSpPr>
        <p:spPr>
          <a:xfrm>
            <a:off x="1386840" y="31851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</a:t>
            </a:r>
          </a:p>
        </p:txBody>
      </p:sp>
      <p:sp>
        <p:nvSpPr>
          <p:cNvPr id="33" name="TextBox 32">
            <a:hlinkClick r:id="rId6" action="ppaction://hlinksldjump"/>
          </p:cNvPr>
          <p:cNvSpPr txBox="1"/>
          <p:nvPr/>
        </p:nvSpPr>
        <p:spPr>
          <a:xfrm>
            <a:off x="1386840" y="36880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table</a:t>
            </a:r>
          </a:p>
        </p:txBody>
      </p:sp>
      <p:sp>
        <p:nvSpPr>
          <p:cNvPr id="39" name="TextBox 38">
            <a:hlinkClick r:id="rId6" action="ppaction://hlinksldjump"/>
          </p:cNvPr>
          <p:cNvSpPr txBox="1"/>
          <p:nvPr/>
        </p:nvSpPr>
        <p:spPr>
          <a:xfrm>
            <a:off x="138684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database</a:t>
            </a:r>
          </a:p>
        </p:txBody>
      </p:sp>
      <p:sp>
        <p:nvSpPr>
          <p:cNvPr id="40" name="TextBox 39">
            <a:hlinkClick r:id="rId6" action="ppaction://hlinksldjump"/>
          </p:cNvPr>
          <p:cNvSpPr txBox="1"/>
          <p:nvPr/>
        </p:nvSpPr>
        <p:spPr>
          <a:xfrm>
            <a:off x="138684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19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07403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is a collection of data organized to allow access, retrieval, and use?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172200" y="6400800"/>
            <a:ext cx="281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95866" y="6338340"/>
            <a:ext cx="21448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514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9624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42672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TextBox 28">
            <a:hlinkClick r:id="rId6" action="ppaction://hlinksldjump"/>
          </p:cNvPr>
          <p:cNvSpPr txBox="1"/>
          <p:nvPr/>
        </p:nvSpPr>
        <p:spPr>
          <a:xfrm>
            <a:off x="138684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</a:t>
            </a:r>
          </a:p>
        </p:txBody>
      </p:sp>
      <p:sp>
        <p:nvSpPr>
          <p:cNvPr id="33" name="TextBox 32">
            <a:hlinkClick r:id="rId6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table</a:t>
            </a:r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database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86840" y="47396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3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3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</a:t>
            </a:r>
            <a:endParaRPr lang="en-US" dirty="0"/>
          </a:p>
        </p:txBody>
      </p:sp>
      <p:sp>
        <p:nvSpPr>
          <p:cNvPr id="14" name="Action Button: Forward or Next 13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5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5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5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2" name="TextBox 11">
            <a:hlinkClick r:id="rId3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3" action="ppaction://hlinksldjump"/>
          </p:cNvPr>
          <p:cNvSpPr txBox="1"/>
          <p:nvPr/>
        </p:nvSpPr>
        <p:spPr>
          <a:xfrm>
            <a:off x="762000" y="163763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acronym points out the accuracy of a computer’s output depends on the accuracy of the input?</a:t>
            </a:r>
          </a:p>
        </p:txBody>
      </p:sp>
      <p:sp>
        <p:nvSpPr>
          <p:cNvPr id="21" name="TextBox 20">
            <a:hlinkClick r:id="rId3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3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516 </a:t>
            </a:r>
            <a:endParaRPr lang="en-US" b="1" dirty="0"/>
          </a:p>
        </p:txBody>
      </p:sp>
      <p:sp>
        <p:nvSpPr>
          <p:cNvPr id="25" name="TextBox 24">
            <a:hlinkClick r:id="rId3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3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3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3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3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3" action="ppaction://hlinksldjump"/>
          </p:cNvPr>
          <p:cNvSpPr txBox="1"/>
          <p:nvPr/>
        </p:nvSpPr>
        <p:spPr>
          <a:xfrm>
            <a:off x="138684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FIFO</a:t>
            </a:r>
            <a:endParaRPr lang="en-US" sz="2400" b="1" dirty="0"/>
          </a:p>
        </p:txBody>
      </p:sp>
      <p:sp>
        <p:nvSpPr>
          <p:cNvPr id="33" name="TextBox 32">
            <a:hlinkClick r:id="rId3" action="ppaction://hlinksldjump"/>
          </p:cNvPr>
          <p:cNvSpPr txBox="1"/>
          <p:nvPr/>
        </p:nvSpPr>
        <p:spPr>
          <a:xfrm>
            <a:off x="1371600" y="364236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GIGO</a:t>
            </a:r>
            <a:endParaRPr lang="en-US" sz="2400" b="1" dirty="0"/>
          </a:p>
        </p:txBody>
      </p:sp>
      <p:sp>
        <p:nvSpPr>
          <p:cNvPr id="34" name="TextBox 33">
            <a:hlinkClick r:id="rId3" action="ppaction://hlinksldjump"/>
          </p:cNvPr>
          <p:cNvSpPr txBox="1"/>
          <p:nvPr/>
        </p:nvSpPr>
        <p:spPr>
          <a:xfrm>
            <a:off x="1371600" y="418542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LIFO</a:t>
            </a:r>
            <a:endParaRPr lang="en-US" sz="2400" b="1" dirty="0"/>
          </a:p>
        </p:txBody>
      </p:sp>
      <p:sp>
        <p:nvSpPr>
          <p:cNvPr id="35" name="TextBox 34">
            <a:hlinkClick r:id="rId3" action="ppaction://hlinksldjump"/>
          </p:cNvPr>
          <p:cNvSpPr txBox="1"/>
          <p:nvPr/>
        </p:nvSpPr>
        <p:spPr>
          <a:xfrm>
            <a:off x="137160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MISO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20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4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685800" y="1607403"/>
            <a:ext cx="7696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type of software is used to create and manage a computerized database?</a:t>
            </a:r>
            <a:endParaRPr lang="en-US" sz="2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685800" y="283464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68224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DBMS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2214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Graphic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76454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Spreadsheet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18619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GUI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20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553200" y="64008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7270" y="6338340"/>
            <a:ext cx="2057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685800" y="283464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8" name="Action Button: Back or Previous 37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685800" y="1607403"/>
            <a:ext cx="7696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type of software is used to create and manage a computerized database?</a:t>
            </a:r>
            <a:endParaRPr lang="en-US" sz="2400" b="1" dirty="0"/>
          </a:p>
        </p:txBody>
      </p:sp>
      <p:sp>
        <p:nvSpPr>
          <p:cNvPr id="33" name="TextBox 32">
            <a:hlinkClick r:id="rId6" action="ppaction://hlinksldjump"/>
          </p:cNvPr>
          <p:cNvSpPr txBox="1"/>
          <p:nvPr/>
        </p:nvSpPr>
        <p:spPr>
          <a:xfrm>
            <a:off x="1386840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DBMS</a:t>
            </a:r>
          </a:p>
        </p:txBody>
      </p:sp>
      <p:sp>
        <p:nvSpPr>
          <p:cNvPr id="39" name="TextBox 38">
            <a:hlinkClick r:id="rId6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Graphic</a:t>
            </a:r>
          </a:p>
        </p:txBody>
      </p:sp>
      <p:sp>
        <p:nvSpPr>
          <p:cNvPr id="40" name="TextBox 39">
            <a:hlinkClick r:id="rId6" action="ppaction://hlinksldjump"/>
          </p:cNvPr>
          <p:cNvSpPr txBox="1"/>
          <p:nvPr/>
        </p:nvSpPr>
        <p:spPr>
          <a:xfrm>
            <a:off x="1371600" y="476454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Spreadsheet</a:t>
            </a:r>
          </a:p>
        </p:txBody>
      </p:sp>
      <p:sp>
        <p:nvSpPr>
          <p:cNvPr id="41" name="TextBox 40">
            <a:hlinkClick r:id="rId6" action="ppaction://hlinksldjump"/>
          </p:cNvPr>
          <p:cNvSpPr txBox="1"/>
          <p:nvPr/>
        </p:nvSpPr>
        <p:spPr>
          <a:xfrm>
            <a:off x="1386840" y="315571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GUI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20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553200" y="6400800"/>
            <a:ext cx="2438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90340" y="6338340"/>
            <a:ext cx="21503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515 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44958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2192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7338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685800" y="283464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The </a:t>
            </a:r>
            <a:r>
              <a:rPr lang="en-US" b="1" smtClean="0"/>
              <a:t>Answer Key</a:t>
            </a:r>
            <a:endParaRPr lang="en-US" b="1" dirty="0"/>
          </a:p>
        </p:txBody>
      </p:sp>
      <p:sp>
        <p:nvSpPr>
          <p:cNvPr id="41" name="Action Button: Back or Previous 40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685800" y="1607403"/>
            <a:ext cx="7696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Which type of software is used to create and manage a computerized database?</a:t>
            </a:r>
            <a:endParaRPr lang="en-US" sz="2400" b="1" dirty="0"/>
          </a:p>
        </p:txBody>
      </p:sp>
      <p:sp>
        <p:nvSpPr>
          <p:cNvPr id="42" name="TextBox 41">
            <a:hlinkClick r:id="rId6" action="ppaction://hlinksldjump"/>
          </p:cNvPr>
          <p:cNvSpPr txBox="1"/>
          <p:nvPr/>
        </p:nvSpPr>
        <p:spPr>
          <a:xfrm>
            <a:off x="1371600" y="366700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DBMS</a:t>
            </a:r>
          </a:p>
        </p:txBody>
      </p:sp>
      <p:sp>
        <p:nvSpPr>
          <p:cNvPr id="43" name="TextBox 42">
            <a:hlinkClick r:id="rId6" action="ppaction://hlinksldjump"/>
          </p:cNvPr>
          <p:cNvSpPr txBox="1"/>
          <p:nvPr/>
        </p:nvSpPr>
        <p:spPr>
          <a:xfrm>
            <a:off x="1371600" y="4217015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Graphic</a:t>
            </a:r>
          </a:p>
        </p:txBody>
      </p:sp>
      <p:sp>
        <p:nvSpPr>
          <p:cNvPr id="44" name="TextBox 43">
            <a:hlinkClick r:id="rId6" action="ppaction://hlinksldjump"/>
          </p:cNvPr>
          <p:cNvSpPr txBox="1"/>
          <p:nvPr/>
        </p:nvSpPr>
        <p:spPr>
          <a:xfrm>
            <a:off x="1371600" y="47340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Spreadsheet</a:t>
            </a:r>
          </a:p>
        </p:txBody>
      </p:sp>
      <p:sp>
        <p:nvSpPr>
          <p:cNvPr id="45" name="TextBox 44">
            <a:hlinkClick r:id="rId6" action="ppaction://hlinksldjump"/>
          </p:cNvPr>
          <p:cNvSpPr txBox="1"/>
          <p:nvPr/>
        </p:nvSpPr>
        <p:spPr>
          <a:xfrm>
            <a:off x="1371600" y="3140472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GUI</a:t>
            </a: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-15498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30250" y="685800"/>
            <a:ext cx="5715000" cy="990600"/>
          </a:xfrm>
        </p:spPr>
        <p:txBody>
          <a:bodyPr>
            <a:normAutofit fontScale="90000"/>
          </a:bodyPr>
          <a:lstStyle/>
          <a:p>
            <a:r>
              <a:rPr lang="en-US" sz="4000" b="1" i="1" dirty="0" smtClean="0"/>
              <a:t/>
            </a:r>
            <a:br>
              <a:rPr lang="en-US" sz="4000" b="1" i="1" dirty="0" smtClean="0"/>
            </a:br>
            <a:r>
              <a:rPr lang="en-US" sz="2200" b="1" i="1" dirty="0" smtClean="0"/>
              <a:t>Answer Key</a:t>
            </a:r>
            <a:br>
              <a:rPr lang="en-US" sz="2200" b="1" i="1" dirty="0" smtClean="0"/>
            </a:br>
            <a:r>
              <a:rPr lang="en-US" sz="2200" b="1" dirty="0" smtClean="0"/>
              <a:t>Database Management</a:t>
            </a:r>
            <a:r>
              <a:rPr lang="en-US" b="1" dirty="0" smtClean="0"/>
              <a:t/>
            </a:r>
            <a:br>
              <a:rPr lang="en-US" b="1" dirty="0" smtClean="0"/>
            </a:br>
            <a:endParaRPr lang="en-US" dirty="0">
              <a:hlinkClick r:id="rId3" action="ppaction://hlinksldjump"/>
            </a:endParaRPr>
          </a:p>
        </p:txBody>
      </p:sp>
      <p:sp>
        <p:nvSpPr>
          <p:cNvPr id="6" name="TextBox 5">
            <a:hlinkClick r:id="rId2" action="ppaction://hlinksldjump"/>
          </p:cNvPr>
          <p:cNvSpPr txBox="1"/>
          <p:nvPr/>
        </p:nvSpPr>
        <p:spPr>
          <a:xfrm>
            <a:off x="1295400" y="18288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 = D</a:t>
            </a:r>
            <a:endParaRPr lang="en-US" sz="2400" b="1" dirty="0">
              <a:latin typeface="+mj-lt"/>
            </a:endParaRPr>
          </a:p>
        </p:txBody>
      </p:sp>
      <p:sp>
        <p:nvSpPr>
          <p:cNvPr id="10" name="TextBox 9">
            <a:hlinkClick r:id="rId2" action="ppaction://hlinksldjump"/>
          </p:cNvPr>
          <p:cNvSpPr txBox="1"/>
          <p:nvPr/>
        </p:nvSpPr>
        <p:spPr>
          <a:xfrm>
            <a:off x="6492240" y="6400800"/>
            <a:ext cx="2514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14" name="TextBox 13">
            <a:hlinkClick r:id="rId2" action="ppaction://hlinksldjump"/>
          </p:cNvPr>
          <p:cNvSpPr txBox="1"/>
          <p:nvPr/>
        </p:nvSpPr>
        <p:spPr>
          <a:xfrm>
            <a:off x="15240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End Show</a:t>
            </a:r>
          </a:p>
        </p:txBody>
      </p:sp>
      <p:sp>
        <p:nvSpPr>
          <p:cNvPr id="16" name="Action Button: Forward or Next 15">
            <a:hlinkClick r:id="rId4" action="ppaction://hlinksldjump" highlightClick="1"/>
          </p:cNvPr>
          <p:cNvSpPr/>
          <p:nvPr/>
        </p:nvSpPr>
        <p:spPr>
          <a:xfrm>
            <a:off x="914400" y="19050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Action Button: Forward or Next 16">
            <a:hlinkClick r:id="rId5" action="ppaction://hlinksldjump" highlightClick="1"/>
          </p:cNvPr>
          <p:cNvSpPr/>
          <p:nvPr/>
        </p:nvSpPr>
        <p:spPr>
          <a:xfrm>
            <a:off x="914400" y="239319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Action Button: Forward or Next 17">
            <a:hlinkClick r:id="rId6" action="ppaction://hlinksldjump" highlightClick="1"/>
          </p:cNvPr>
          <p:cNvSpPr/>
          <p:nvPr/>
        </p:nvSpPr>
        <p:spPr>
          <a:xfrm>
            <a:off x="914400" y="2864604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Action Button: Forward or Next 18">
            <a:hlinkClick r:id="rId7" action="ppaction://hlinksldjump" highlightClick="1"/>
          </p:cNvPr>
          <p:cNvSpPr/>
          <p:nvPr/>
        </p:nvSpPr>
        <p:spPr>
          <a:xfrm>
            <a:off x="914400" y="333730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Action Button: Forward or Next 19">
            <a:hlinkClick r:id="rId8" action="ppaction://hlinksldjump" highlightClick="1"/>
          </p:cNvPr>
          <p:cNvSpPr/>
          <p:nvPr/>
        </p:nvSpPr>
        <p:spPr>
          <a:xfrm>
            <a:off x="914400" y="38254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Action Button: Forward or Next 20">
            <a:hlinkClick r:id="rId9" action="ppaction://hlinksldjump" highlightClick="1"/>
          </p:cNvPr>
          <p:cNvSpPr/>
          <p:nvPr/>
        </p:nvSpPr>
        <p:spPr>
          <a:xfrm>
            <a:off x="3352800" y="190195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Action Button: Forward or Next 21">
            <a:hlinkClick r:id="rId10" action="ppaction://hlinksldjump" highlightClick="1"/>
          </p:cNvPr>
          <p:cNvSpPr/>
          <p:nvPr/>
        </p:nvSpPr>
        <p:spPr>
          <a:xfrm>
            <a:off x="6096000" y="188925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Action Button: Forward or Next 22">
            <a:hlinkClick r:id="rId11" action="ppaction://hlinksldjump" highlightClick="1"/>
          </p:cNvPr>
          <p:cNvSpPr/>
          <p:nvPr/>
        </p:nvSpPr>
        <p:spPr>
          <a:xfrm>
            <a:off x="6096000" y="32766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Action Button: Forward or Next 23">
            <a:hlinkClick r:id="rId12" action="ppaction://hlinksldjump" highlightClick="1"/>
          </p:cNvPr>
          <p:cNvSpPr/>
          <p:nvPr/>
        </p:nvSpPr>
        <p:spPr>
          <a:xfrm>
            <a:off x="6096000" y="23622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Action Button: Forward or Next 24">
            <a:hlinkClick r:id="rId13" action="ppaction://hlinksldjump" highlightClick="1"/>
          </p:cNvPr>
          <p:cNvSpPr/>
          <p:nvPr/>
        </p:nvSpPr>
        <p:spPr>
          <a:xfrm>
            <a:off x="6096000" y="2819400"/>
            <a:ext cx="381000" cy="396498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>
            <a:hlinkClick r:id="rId2" action="ppaction://hlinksldjump"/>
          </p:cNvPr>
          <p:cNvSpPr txBox="1"/>
          <p:nvPr/>
        </p:nvSpPr>
        <p:spPr>
          <a:xfrm>
            <a:off x="1295400" y="2326739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Q2 = B</a:t>
            </a:r>
            <a:endParaRPr lang="en-US" sz="2400" b="1" dirty="0">
              <a:latin typeface="+mj-lt"/>
            </a:endParaRPr>
          </a:p>
        </p:txBody>
      </p:sp>
      <p:sp>
        <p:nvSpPr>
          <p:cNvPr id="27" name="TextBox 26">
            <a:hlinkClick r:id="rId2" action="ppaction://hlinksldjump"/>
          </p:cNvPr>
          <p:cNvSpPr txBox="1"/>
          <p:nvPr/>
        </p:nvSpPr>
        <p:spPr>
          <a:xfrm>
            <a:off x="1295400" y="2799437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Q3 = A</a:t>
            </a:r>
            <a:endParaRPr lang="en-US" sz="2400" b="1" dirty="0">
              <a:latin typeface="+mj-lt"/>
            </a:endParaRPr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1295400" y="3276600"/>
            <a:ext cx="1600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Q4 = A</a:t>
            </a:r>
            <a:endParaRPr lang="en-US" sz="2400" b="1" dirty="0">
              <a:latin typeface="+mj-lt"/>
            </a:endParaRP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295400" y="3733800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Q5 = C</a:t>
            </a:r>
            <a:endParaRPr lang="en-US" sz="2400" b="1" dirty="0">
              <a:latin typeface="+mj-lt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3810000" y="18288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Q8   = C</a:t>
            </a:r>
            <a:endParaRPr lang="en-US" sz="2400" b="1" dirty="0">
              <a:latin typeface="+mj-lt"/>
            </a:endParaRPr>
          </a:p>
        </p:txBody>
      </p:sp>
      <p:sp>
        <p:nvSpPr>
          <p:cNvPr id="31" name="Action Button: Forward or Next 30">
            <a:hlinkClick r:id="rId14" action="ppaction://hlinksldjump" highlightClick="1"/>
          </p:cNvPr>
          <p:cNvSpPr/>
          <p:nvPr/>
        </p:nvSpPr>
        <p:spPr>
          <a:xfrm>
            <a:off x="914400" y="4312404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295400" y="4247237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Q6 = B</a:t>
            </a:r>
            <a:endParaRPr lang="en-US" sz="2400" b="1" dirty="0">
              <a:latin typeface="+mj-lt"/>
            </a:endParaRPr>
          </a:p>
        </p:txBody>
      </p:sp>
      <p:sp>
        <p:nvSpPr>
          <p:cNvPr id="33" name="Action Button: Forward or Next 32">
            <a:hlinkClick r:id="rId15" action="ppaction://hlinksldjump" highlightClick="1"/>
          </p:cNvPr>
          <p:cNvSpPr/>
          <p:nvPr/>
        </p:nvSpPr>
        <p:spPr>
          <a:xfrm>
            <a:off x="914400" y="48160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295400" y="4765139"/>
            <a:ext cx="1676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Q7 = A</a:t>
            </a:r>
            <a:endParaRPr lang="en-US" sz="2400" b="1" dirty="0">
              <a:latin typeface="+mj-lt"/>
            </a:endParaRPr>
          </a:p>
        </p:txBody>
      </p:sp>
      <p:sp>
        <p:nvSpPr>
          <p:cNvPr id="35" name="Action Button: Forward or Next 34">
            <a:hlinkClick r:id="rId16" action="ppaction://hlinksldjump" highlightClick="1"/>
          </p:cNvPr>
          <p:cNvSpPr/>
          <p:nvPr/>
        </p:nvSpPr>
        <p:spPr>
          <a:xfrm>
            <a:off x="3352800" y="23776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Action Button: Forward or Next 35">
            <a:hlinkClick r:id="rId17" action="ppaction://hlinksldjump" highlightClick="1"/>
          </p:cNvPr>
          <p:cNvSpPr/>
          <p:nvPr/>
        </p:nvSpPr>
        <p:spPr>
          <a:xfrm>
            <a:off x="3352800" y="285039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Action Button: Forward or Next 36">
            <a:hlinkClick r:id="rId18" action="ppaction://hlinksldjump" highlightClick="1"/>
          </p:cNvPr>
          <p:cNvSpPr/>
          <p:nvPr/>
        </p:nvSpPr>
        <p:spPr>
          <a:xfrm>
            <a:off x="3352800" y="3309104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Action Button: Forward or Next 37">
            <a:hlinkClick r:id="rId19" action="ppaction://hlinksldjump" highlightClick="1"/>
          </p:cNvPr>
          <p:cNvSpPr/>
          <p:nvPr/>
        </p:nvSpPr>
        <p:spPr>
          <a:xfrm>
            <a:off x="3352800" y="3797300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Action Button: Forward or Next 38">
            <a:hlinkClick r:id="rId20" action="ppaction://hlinksldjump" highlightClick="1"/>
          </p:cNvPr>
          <p:cNvSpPr/>
          <p:nvPr/>
        </p:nvSpPr>
        <p:spPr>
          <a:xfrm>
            <a:off x="3352800" y="429819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Action Button: Forward or Next 39">
            <a:hlinkClick r:id="rId21" action="ppaction://hlinksldjump" highlightClick="1"/>
          </p:cNvPr>
          <p:cNvSpPr/>
          <p:nvPr/>
        </p:nvSpPr>
        <p:spPr>
          <a:xfrm>
            <a:off x="3352800" y="4785102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Action Button: Forward or Next 40">
            <a:hlinkClick r:id="rId22" action="ppaction://hlinksldjump" highlightClick="1"/>
          </p:cNvPr>
          <p:cNvSpPr/>
          <p:nvPr/>
        </p:nvSpPr>
        <p:spPr>
          <a:xfrm>
            <a:off x="6096000" y="3749298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Action Button: Forward or Next 41">
            <a:hlinkClick r:id="rId23" action="ppaction://hlinksldjump" highlightClick="1"/>
          </p:cNvPr>
          <p:cNvSpPr/>
          <p:nvPr/>
        </p:nvSpPr>
        <p:spPr>
          <a:xfrm>
            <a:off x="6096000" y="4220706"/>
            <a:ext cx="381000" cy="381000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TextBox 42">
            <a:hlinkClick r:id="rId2" action="ppaction://hlinksldjump"/>
          </p:cNvPr>
          <p:cNvSpPr txBox="1"/>
          <p:nvPr/>
        </p:nvSpPr>
        <p:spPr>
          <a:xfrm>
            <a:off x="3810000" y="2311241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Q9   = D</a:t>
            </a:r>
            <a:endParaRPr lang="en-US" sz="2400" b="1" dirty="0">
              <a:latin typeface="+mj-lt"/>
            </a:endParaRPr>
          </a:p>
        </p:txBody>
      </p:sp>
      <p:sp>
        <p:nvSpPr>
          <p:cNvPr id="44" name="TextBox 43">
            <a:hlinkClick r:id="rId2" action="ppaction://hlinksldjump"/>
          </p:cNvPr>
          <p:cNvSpPr txBox="1"/>
          <p:nvPr/>
        </p:nvSpPr>
        <p:spPr>
          <a:xfrm>
            <a:off x="3810000" y="27839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Q10 = C</a:t>
            </a:r>
            <a:endParaRPr lang="en-US" sz="2400" b="1" dirty="0">
              <a:latin typeface="+mj-lt"/>
            </a:endParaRPr>
          </a:p>
        </p:txBody>
      </p:sp>
      <p:sp>
        <p:nvSpPr>
          <p:cNvPr id="45" name="TextBox 44">
            <a:hlinkClick r:id="rId2" action="ppaction://hlinksldjump"/>
          </p:cNvPr>
          <p:cNvSpPr txBox="1"/>
          <p:nvPr/>
        </p:nvSpPr>
        <p:spPr>
          <a:xfrm>
            <a:off x="3810000" y="32566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Q11 = A</a:t>
            </a:r>
            <a:endParaRPr lang="en-US" sz="2400" b="1" dirty="0">
              <a:latin typeface="+mj-lt"/>
            </a:endParaRPr>
          </a:p>
        </p:txBody>
      </p:sp>
      <p:sp>
        <p:nvSpPr>
          <p:cNvPr id="46" name="TextBox 45">
            <a:hlinkClick r:id="rId2" action="ppaction://hlinksldjump"/>
          </p:cNvPr>
          <p:cNvSpPr txBox="1"/>
          <p:nvPr/>
        </p:nvSpPr>
        <p:spPr>
          <a:xfrm>
            <a:off x="3810000" y="3733800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Q12 = C</a:t>
            </a:r>
            <a:endParaRPr lang="en-US" sz="2400" b="1" dirty="0">
              <a:latin typeface="+mj-lt"/>
            </a:endParaRPr>
          </a:p>
        </p:txBody>
      </p:sp>
      <p:sp>
        <p:nvSpPr>
          <p:cNvPr id="47" name="TextBox 46">
            <a:hlinkClick r:id="rId2" action="ppaction://hlinksldjump"/>
          </p:cNvPr>
          <p:cNvSpPr txBox="1"/>
          <p:nvPr/>
        </p:nvSpPr>
        <p:spPr>
          <a:xfrm>
            <a:off x="3810000" y="42472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Q13 = B</a:t>
            </a:r>
            <a:endParaRPr lang="en-US" sz="2400" b="1" dirty="0">
              <a:latin typeface="+mj-lt"/>
            </a:endParaRPr>
          </a:p>
        </p:txBody>
      </p:sp>
      <p:sp>
        <p:nvSpPr>
          <p:cNvPr id="48" name="TextBox 47">
            <a:hlinkClick r:id="rId2" action="ppaction://hlinksldjump"/>
          </p:cNvPr>
          <p:cNvSpPr txBox="1"/>
          <p:nvPr/>
        </p:nvSpPr>
        <p:spPr>
          <a:xfrm>
            <a:off x="3810000" y="4719935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Q14 = A</a:t>
            </a:r>
            <a:endParaRPr lang="en-US" sz="2400" b="1" dirty="0">
              <a:latin typeface="+mj-lt"/>
            </a:endParaRPr>
          </a:p>
        </p:txBody>
      </p:sp>
      <p:sp>
        <p:nvSpPr>
          <p:cNvPr id="49" name="TextBox 48">
            <a:hlinkClick r:id="rId2" action="ppaction://hlinksldjump"/>
          </p:cNvPr>
          <p:cNvSpPr txBox="1"/>
          <p:nvPr/>
        </p:nvSpPr>
        <p:spPr>
          <a:xfrm>
            <a:off x="6477000" y="1808837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Q15 = D</a:t>
            </a:r>
            <a:endParaRPr lang="en-US" sz="2400" b="1" dirty="0">
              <a:latin typeface="+mj-lt"/>
            </a:endParaRPr>
          </a:p>
        </p:txBody>
      </p:sp>
      <p:sp>
        <p:nvSpPr>
          <p:cNvPr id="50" name="TextBox 49">
            <a:hlinkClick r:id="rId2" action="ppaction://hlinksldjump"/>
          </p:cNvPr>
          <p:cNvSpPr txBox="1"/>
          <p:nvPr/>
        </p:nvSpPr>
        <p:spPr>
          <a:xfrm>
            <a:off x="6477000" y="22970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Q16 = C</a:t>
            </a:r>
            <a:endParaRPr lang="en-US" sz="2400" b="1" dirty="0">
              <a:latin typeface="+mj-lt"/>
            </a:endParaRPr>
          </a:p>
        </p:txBody>
      </p:sp>
      <p:sp>
        <p:nvSpPr>
          <p:cNvPr id="51" name="TextBox 50">
            <a:hlinkClick r:id="rId2" action="ppaction://hlinksldjump"/>
          </p:cNvPr>
          <p:cNvSpPr txBox="1"/>
          <p:nvPr/>
        </p:nvSpPr>
        <p:spPr>
          <a:xfrm>
            <a:off x="6477000" y="2754233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Q17 = A</a:t>
            </a:r>
            <a:endParaRPr lang="en-US" sz="2400" b="1" dirty="0">
              <a:latin typeface="+mj-lt"/>
            </a:endParaRPr>
          </a:p>
        </p:txBody>
      </p:sp>
      <p:sp>
        <p:nvSpPr>
          <p:cNvPr id="52" name="TextBox 51">
            <a:hlinkClick r:id="rId2" action="ppaction://hlinksldjump"/>
          </p:cNvPr>
          <p:cNvSpPr txBox="1"/>
          <p:nvPr/>
        </p:nvSpPr>
        <p:spPr>
          <a:xfrm>
            <a:off x="6477000" y="319541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Q18 = A</a:t>
            </a:r>
            <a:endParaRPr lang="en-US" sz="2400" b="1" dirty="0">
              <a:latin typeface="+mj-lt"/>
            </a:endParaRPr>
          </a:p>
        </p:txBody>
      </p:sp>
      <p:sp>
        <p:nvSpPr>
          <p:cNvPr id="53" name="TextBox 52">
            <a:hlinkClick r:id="rId2" action="ppaction://hlinksldjump"/>
          </p:cNvPr>
          <p:cNvSpPr txBox="1"/>
          <p:nvPr/>
        </p:nvSpPr>
        <p:spPr>
          <a:xfrm>
            <a:off x="6477000" y="3698339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Q19 = C</a:t>
            </a:r>
            <a:endParaRPr lang="en-US" sz="2400" b="1" dirty="0">
              <a:latin typeface="+mj-lt"/>
            </a:endParaRPr>
          </a:p>
        </p:txBody>
      </p:sp>
      <p:sp>
        <p:nvSpPr>
          <p:cNvPr id="54" name="TextBox 53">
            <a:hlinkClick r:id="rId2" action="ppaction://hlinksldjump"/>
          </p:cNvPr>
          <p:cNvSpPr txBox="1"/>
          <p:nvPr/>
        </p:nvSpPr>
        <p:spPr>
          <a:xfrm>
            <a:off x="6477000" y="4156055"/>
            <a:ext cx="1752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latin typeface="+mj-lt"/>
              </a:rPr>
              <a:t>Q20 = B</a:t>
            </a:r>
            <a:endParaRPr lang="en-US" sz="2400" b="1" dirty="0">
              <a:latin typeface="+mj-lt"/>
            </a:endParaRPr>
          </a:p>
        </p:txBody>
      </p:sp>
      <p:cxnSp>
        <p:nvCxnSpPr>
          <p:cNvPr id="59" name="Straight Connector 58">
            <a:hlinkClick r:id="rId2" action="ppaction://hlinksldjump"/>
          </p:cNvPr>
          <p:cNvCxnSpPr/>
          <p:nvPr/>
        </p:nvCxnSpPr>
        <p:spPr>
          <a:xfrm>
            <a:off x="838200" y="1600200"/>
            <a:ext cx="7391400" cy="158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Action Button: End 66">
            <a:hlinkClick r:id="" action="ppaction://hlinkshowjump?jump=endshow" highlightClick="1"/>
          </p:cNvPr>
          <p:cNvSpPr/>
          <p:nvPr/>
        </p:nvSpPr>
        <p:spPr>
          <a:xfrm>
            <a:off x="258306" y="5943600"/>
            <a:ext cx="533400" cy="457200"/>
          </a:xfrm>
          <a:prstGeom prst="actionButtonEnd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Action Button: Back or Previous 54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Action Button: Home 55">
            <a:hlinkClick r:id="rId3" action="ppaction://hlinksldjump" highlightClick="1"/>
          </p:cNvPr>
          <p:cNvSpPr/>
          <p:nvPr/>
        </p:nvSpPr>
        <p:spPr>
          <a:xfrm>
            <a:off x="258580" y="531901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400" b="1" dirty="0"/>
          </a:p>
        </p:txBody>
      </p:sp>
      <p:sp>
        <p:nvSpPr>
          <p:cNvPr id="57" name="TextBox 56">
            <a:hlinkClick r:id="rId2" action="ppaction://hlinksldjump"/>
          </p:cNvPr>
          <p:cNvSpPr txBox="1"/>
          <p:nvPr/>
        </p:nvSpPr>
        <p:spPr>
          <a:xfrm>
            <a:off x="762000" y="5334000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</p:spTree>
  </p:cSld>
  <p:clrMapOvr>
    <a:masterClrMapping/>
  </p:clrMapOvr>
  <p:transition spd="slow">
    <p:pull dir="r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2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2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2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3788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acronym points out the accuracy of a computer’s output depends on the accuracy of the input?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248400" y="64008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99270" y="6338340"/>
            <a:ext cx="21023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516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399020" y="5851902"/>
            <a:ext cx="2133600" cy="609600"/>
          </a:xfrm>
          <a:prstGeom prst="rect">
            <a:avLst/>
          </a:prstGeom>
        </p:spPr>
        <p:txBody>
          <a:bodyPr vert="horz">
            <a:normAutofit fontScale="92500" lnSpcReduction="1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8" name="Action Button: Home 27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137160" y="6400800"/>
            <a:ext cx="685800" cy="457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2" name="Straight Connector 31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7160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GIGO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546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FIFO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LIFO</a:t>
            </a:r>
          </a:p>
        </p:txBody>
      </p:sp>
      <p:sp>
        <p:nvSpPr>
          <p:cNvPr id="36" name="TextBox 35">
            <a:hlinkClick r:id="rId2" action="ppaction://hlinksldjump"/>
          </p:cNvPr>
          <p:cNvSpPr txBox="1"/>
          <p:nvPr/>
        </p:nvSpPr>
        <p:spPr>
          <a:xfrm>
            <a:off x="1386840" y="475488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MISO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0" name="Action Button: Back or Previous 29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2</a:t>
            </a:r>
            <a:endParaRPr lang="en-US" dirty="0"/>
          </a:p>
        </p:txBody>
      </p:sp>
      <p:sp>
        <p:nvSpPr>
          <p:cNvPr id="14" name="Action Button: Forward or Next 13">
            <a:hlinkClick r:id="rId2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9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0" name="Action Button: Home 19">
            <a:hlinkClick r:id="rId5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62000" y="1638133"/>
            <a:ext cx="7467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What acronym points out the accuracy of a computer’s output depends on the accuracy of the input?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276600" y="633834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516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6" name="Content Placeholder 2">
            <a:hlinkClick r:id="rId2" action="ppaction://hlinksldjump"/>
          </p:cNvPr>
          <p:cNvSpPr txBox="1">
            <a:spLocks/>
          </p:cNvSpPr>
          <p:nvPr/>
        </p:nvSpPr>
        <p:spPr>
          <a:xfrm>
            <a:off x="3445514" y="5943600"/>
            <a:ext cx="1934980" cy="549640"/>
          </a:xfrm>
          <a:prstGeom prst="rect">
            <a:avLst/>
          </a:prstGeom>
        </p:spPr>
        <p:txBody>
          <a:bodyPr vert="horz">
            <a:normAutofit fontScale="92500" lnSpcReduction="20000"/>
          </a:bodyPr>
          <a:lstStyle/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tabLst/>
              <a:defRPr/>
            </a:pPr>
            <a:r>
              <a:rPr lang="en-US" sz="4000" b="1" dirty="0" smtClean="0"/>
              <a:t>Correct</a:t>
            </a: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7" name="Content Placeholder 2">
            <a:hlinkClick r:id="rId4" action="ppaction://hlinksldjump"/>
          </p:cNvPr>
          <p:cNvSpPr txBox="1">
            <a:spLocks/>
          </p:cNvSpPr>
          <p:nvPr/>
        </p:nvSpPr>
        <p:spPr>
          <a:xfrm>
            <a:off x="1371600" y="34290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0" name="TextBox 29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35" name="Right Arrow 34">
            <a:hlinkClick r:id="rId2" action="ppaction://hlinksldjump"/>
          </p:cNvPr>
          <p:cNvSpPr/>
          <p:nvPr/>
        </p:nvSpPr>
        <p:spPr>
          <a:xfrm>
            <a:off x="228600" y="3733800"/>
            <a:ext cx="533400" cy="3810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Connector 35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GIGO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316992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FIFO</a:t>
            </a:r>
          </a:p>
        </p:txBody>
      </p:sp>
      <p:sp>
        <p:nvSpPr>
          <p:cNvPr id="37" name="TextBox 36">
            <a:hlinkClick r:id="rId2" action="ppaction://hlinksldjump"/>
          </p:cNvPr>
          <p:cNvSpPr txBox="1"/>
          <p:nvPr/>
        </p:nvSpPr>
        <p:spPr>
          <a:xfrm>
            <a:off x="1386840" y="42062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LIFO</a:t>
            </a:r>
          </a:p>
        </p:txBody>
      </p:sp>
      <p:sp>
        <p:nvSpPr>
          <p:cNvPr id="38" name="TextBox 37">
            <a:hlinkClick r:id="rId2" action="ppaction://hlinksldjump"/>
          </p:cNvPr>
          <p:cNvSpPr txBox="1"/>
          <p:nvPr/>
        </p:nvSpPr>
        <p:spPr>
          <a:xfrm>
            <a:off x="1386840" y="4750336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MISO</a:t>
            </a:r>
          </a:p>
        </p:txBody>
      </p:sp>
      <p:sp>
        <p:nvSpPr>
          <p:cNvPr id="39" name="TextBox 38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40" name="Action Button: Forward or Next 39">
            <a:hlinkClick r:id="" action="ppaction://hlinkshowjump?jump=nextslide" highlightClick="1"/>
          </p:cNvPr>
          <p:cNvSpPr/>
          <p:nvPr/>
        </p:nvSpPr>
        <p:spPr>
          <a:xfrm>
            <a:off x="5775960" y="5928610"/>
            <a:ext cx="3124200" cy="533400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Click  Here For Next Question</a:t>
            </a:r>
            <a:endParaRPr lang="en-US" b="1" dirty="0"/>
          </a:p>
        </p:txBody>
      </p:sp>
      <p:sp>
        <p:nvSpPr>
          <p:cNvPr id="33" name="Action Button: Back or Previous 32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26" grpId="0"/>
      <p:bldP spid="3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itle 1">
            <a:hlinkClick r:id="rId2" action="ppaction://hlinksldjump"/>
          </p:cNvPr>
          <p:cNvSpPr txBox="1">
            <a:spLocks/>
          </p:cNvSpPr>
          <p:nvPr/>
        </p:nvSpPr>
        <p:spPr>
          <a:xfrm>
            <a:off x="0" y="1"/>
            <a:ext cx="9144000" cy="6858000"/>
          </a:xfrm>
          <a:prstGeom prst="rect">
            <a:avLst/>
          </a:prstGeom>
          <a:solidFill>
            <a:schemeClr val="bg1">
              <a:lumMod val="75000"/>
              <a:alpha val="17000"/>
            </a:schemeClr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sz="3600" b="1" dirty="0">
              <a:solidFill>
                <a:schemeClr val="bg1"/>
              </a:solidFill>
              <a:latin typeface="+mj-lt"/>
              <a:ea typeface="+mj-ea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600" b="1" i="1" dirty="0" smtClean="0">
                <a:solidFill>
                  <a:schemeClr val="bg2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 </a:t>
            </a:r>
          </a:p>
        </p:txBody>
      </p:sp>
      <p:sp>
        <p:nvSpPr>
          <p:cNvPr id="13" name="TextBox 12">
            <a:hlinkClick r:id="rId2" action="ppaction://hlinksldjump"/>
          </p:cNvPr>
          <p:cNvSpPr txBox="1"/>
          <p:nvPr/>
        </p:nvSpPr>
        <p:spPr>
          <a:xfrm>
            <a:off x="720440" y="762000"/>
            <a:ext cx="1905000" cy="369332"/>
          </a:xfrm>
          <a:prstGeom prst="rect">
            <a:avLst/>
          </a:prstGeom>
          <a:solidFill>
            <a:schemeClr val="accent1"/>
          </a:solidFill>
          <a:ln w="22225">
            <a:solidFill>
              <a:schemeClr val="tx1">
                <a:lumMod val="95000"/>
                <a:lumOff val="5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 smtClean="0"/>
              <a:t>Question  3</a:t>
            </a:r>
            <a:endParaRPr lang="en-US" dirty="0"/>
          </a:p>
        </p:txBody>
      </p:sp>
      <p:sp>
        <p:nvSpPr>
          <p:cNvPr id="14" name="Action Button: Forward or Next 13">
            <a:hlinkClick r:id="rId3" action="ppaction://hlinksldjump" highlightClick="1"/>
          </p:cNvPr>
          <p:cNvSpPr/>
          <p:nvPr/>
        </p:nvSpPr>
        <p:spPr>
          <a:xfrm>
            <a:off x="838200" y="48006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5" name="Action Button: Forward or Next 14">
            <a:hlinkClick r:id="rId3" action="ppaction://hlinksldjump" highlightClick="1"/>
          </p:cNvPr>
          <p:cNvSpPr/>
          <p:nvPr/>
        </p:nvSpPr>
        <p:spPr>
          <a:xfrm>
            <a:off x="838200" y="3730752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16" name="Action Button: Forward or Next 15">
            <a:hlinkClick r:id="rId3" action="ppaction://hlinksldjump" highlightClick="1"/>
          </p:cNvPr>
          <p:cNvSpPr/>
          <p:nvPr/>
        </p:nvSpPr>
        <p:spPr>
          <a:xfrm>
            <a:off x="838200" y="4261104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7" name="Action Button: Forward or Next 16">
            <a:hlinkClick r:id="rId4" action="ppaction://hlinksldjump" highlightClick="1"/>
          </p:cNvPr>
          <p:cNvSpPr/>
          <p:nvPr/>
        </p:nvSpPr>
        <p:spPr>
          <a:xfrm>
            <a:off x="838200" y="3200400"/>
            <a:ext cx="457200" cy="415635"/>
          </a:xfrm>
          <a:prstGeom prst="actionButtonForwardNex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19" name="Content Placeholder 2">
            <a:hlinkClick r:id="rId5" action="ppaction://hlinksldjump"/>
          </p:cNvPr>
          <p:cNvSpPr txBox="1">
            <a:spLocks/>
          </p:cNvSpPr>
          <p:nvPr/>
        </p:nvSpPr>
        <p:spPr>
          <a:xfrm>
            <a:off x="1371600" y="2895600"/>
            <a:ext cx="6629400" cy="381000"/>
          </a:xfrm>
          <a:prstGeom prst="rect">
            <a:avLst/>
          </a:prstGeom>
        </p:spPr>
        <p:txBody>
          <a:bodyPr vert="horz">
            <a:normAutofit fontScale="77500" lnSpcReduction="20000"/>
          </a:bodyPr>
          <a:lstStyle/>
          <a:p>
            <a:pPr lvl="0"/>
            <a:endParaRPr lang="en-US" sz="2900" b="1" dirty="0" smtClean="0"/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None/>
              <a:tabLst/>
              <a:defRPr/>
            </a:pPr>
            <a:endParaRPr kumimoji="0" lang="en-US" sz="24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74320" marR="0" lvl="0" indent="-27432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70000"/>
              <a:buFont typeface="Wingdings"/>
              <a:buChar char=""/>
              <a:tabLst/>
              <a:defRPr/>
            </a:pPr>
            <a:endParaRPr kumimoji="0" lang="en-US" sz="2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2" name="TextBox 11">
            <a:hlinkClick r:id="rId2" action="ppaction://hlinksldjump"/>
          </p:cNvPr>
          <p:cNvSpPr txBox="1"/>
          <p:nvPr/>
        </p:nvSpPr>
        <p:spPr>
          <a:xfrm>
            <a:off x="685800" y="25908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4" name="TextBox 23">
            <a:hlinkClick r:id="rId2" action="ppaction://hlinksldjump"/>
          </p:cNvPr>
          <p:cNvSpPr txBox="1"/>
          <p:nvPr/>
        </p:nvSpPr>
        <p:spPr>
          <a:xfrm>
            <a:off x="731520" y="1824335"/>
            <a:ext cx="762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Data is classified into layers called a ____________.</a:t>
            </a:r>
          </a:p>
        </p:txBody>
      </p:sp>
      <p:sp>
        <p:nvSpPr>
          <p:cNvPr id="21" name="TextBox 20">
            <a:hlinkClick r:id="rId2" action="ppaction://hlinksldjump"/>
          </p:cNvPr>
          <p:cNvSpPr txBox="1"/>
          <p:nvPr/>
        </p:nvSpPr>
        <p:spPr>
          <a:xfrm>
            <a:off x="6096000" y="6400800"/>
            <a:ext cx="289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 dirty="0" smtClean="0"/>
              <a:t>Quiz 10</a:t>
            </a:r>
            <a:endParaRPr lang="en-US" b="1" dirty="0"/>
          </a:p>
        </p:txBody>
      </p:sp>
      <p:sp>
        <p:nvSpPr>
          <p:cNvPr id="22" name="TextBox 21">
            <a:hlinkClick r:id="rId2" action="ppaction://hlinksldjump"/>
          </p:cNvPr>
          <p:cNvSpPr txBox="1"/>
          <p:nvPr/>
        </p:nvSpPr>
        <p:spPr>
          <a:xfrm>
            <a:off x="3352800" y="59436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Textbook: Page 517  </a:t>
            </a:r>
            <a:endParaRPr lang="en-US" b="1" dirty="0"/>
          </a:p>
        </p:txBody>
      </p:sp>
      <p:sp>
        <p:nvSpPr>
          <p:cNvPr id="25" name="TextBox 24">
            <a:hlinkClick r:id="rId2" action="ppaction://hlinksldjump"/>
          </p:cNvPr>
          <p:cNvSpPr txBox="1"/>
          <p:nvPr/>
        </p:nvSpPr>
        <p:spPr>
          <a:xfrm>
            <a:off x="685800" y="1143000"/>
            <a:ext cx="7696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3"/>
                </a:solidFill>
              </a:rPr>
              <a:t>=================================================================</a:t>
            </a:r>
            <a:endParaRPr lang="en-US" b="1" dirty="0">
              <a:solidFill>
                <a:schemeClr val="accent3"/>
              </a:solidFill>
            </a:endParaRPr>
          </a:p>
        </p:txBody>
      </p:sp>
      <p:sp>
        <p:nvSpPr>
          <p:cNvPr id="27" name="Action Button: Home 26">
            <a:hlinkClick r:id="rId6" action="ppaction://hlinksldjump" highlightClick="1"/>
          </p:cNvPr>
          <p:cNvSpPr/>
          <p:nvPr/>
        </p:nvSpPr>
        <p:spPr>
          <a:xfrm>
            <a:off x="228600" y="5943600"/>
            <a:ext cx="530352" cy="457200"/>
          </a:xfrm>
          <a:prstGeom prst="actionButtonHom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b="1" dirty="0"/>
          </a:p>
        </p:txBody>
      </p:sp>
      <p:sp>
        <p:nvSpPr>
          <p:cNvPr id="28" name="TextBox 27">
            <a:hlinkClick r:id="rId2" action="ppaction://hlinksldjump"/>
          </p:cNvPr>
          <p:cNvSpPr txBox="1"/>
          <p:nvPr/>
        </p:nvSpPr>
        <p:spPr>
          <a:xfrm>
            <a:off x="791980" y="6385810"/>
            <a:ext cx="83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Previous</a:t>
            </a:r>
          </a:p>
          <a:p>
            <a:pPr algn="ctr"/>
            <a:r>
              <a:rPr lang="en-US" sz="1200" b="1" dirty="0" smtClean="0"/>
              <a:t>Slide</a:t>
            </a:r>
          </a:p>
        </p:txBody>
      </p:sp>
      <p:sp>
        <p:nvSpPr>
          <p:cNvPr id="29" name="TextBox 28">
            <a:hlinkClick r:id="rId2" action="ppaction://hlinksldjump"/>
          </p:cNvPr>
          <p:cNvSpPr txBox="1"/>
          <p:nvPr/>
        </p:nvSpPr>
        <p:spPr>
          <a:xfrm>
            <a:off x="137160" y="6396335"/>
            <a:ext cx="6858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/>
              <a:t>Main</a:t>
            </a:r>
          </a:p>
          <a:p>
            <a:pPr algn="ctr"/>
            <a:r>
              <a:rPr lang="en-US" sz="1200" b="1" dirty="0" smtClean="0"/>
              <a:t>Menu</a:t>
            </a:r>
            <a:endParaRPr lang="en-US" sz="1200" b="1" dirty="0"/>
          </a:p>
        </p:txBody>
      </p:sp>
      <p:cxnSp>
        <p:nvCxnSpPr>
          <p:cNvPr id="30" name="Straight Connector 29">
            <a:hlinkClick r:id="rId2" action="ppaction://hlinksldjump"/>
          </p:cNvPr>
          <p:cNvCxnSpPr/>
          <p:nvPr/>
        </p:nvCxnSpPr>
        <p:spPr>
          <a:xfrm>
            <a:off x="228600" y="5867400"/>
            <a:ext cx="8686800" cy="1588"/>
          </a:xfrm>
          <a:prstGeom prst="line">
            <a:avLst/>
          </a:prstGeom>
          <a:ln w="635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hlinkClick r:id="rId2" action="ppaction://hlinksldjump"/>
          </p:cNvPr>
          <p:cNvSpPr txBox="1"/>
          <p:nvPr/>
        </p:nvSpPr>
        <p:spPr>
          <a:xfrm>
            <a:off x="762000" y="2819400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Click On: A, B, C, or D</a:t>
            </a:r>
            <a:endParaRPr lang="en-US" b="1" dirty="0"/>
          </a:p>
        </p:txBody>
      </p:sp>
      <p:sp>
        <p:nvSpPr>
          <p:cNvPr id="32" name="TextBox 31">
            <a:hlinkClick r:id="rId2" action="ppaction://hlinksldjump"/>
          </p:cNvPr>
          <p:cNvSpPr txBox="1"/>
          <p:nvPr/>
        </p:nvSpPr>
        <p:spPr>
          <a:xfrm>
            <a:off x="1386840" y="47244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repository</a:t>
            </a:r>
          </a:p>
        </p:txBody>
      </p:sp>
      <p:sp>
        <p:nvSpPr>
          <p:cNvPr id="33" name="TextBox 32">
            <a:hlinkClick r:id="rId2" action="ppaction://hlinksldjump"/>
          </p:cNvPr>
          <p:cNvSpPr txBox="1"/>
          <p:nvPr/>
        </p:nvSpPr>
        <p:spPr>
          <a:xfrm>
            <a:off x="1386840" y="318060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hierarchy</a:t>
            </a:r>
          </a:p>
        </p:txBody>
      </p:sp>
      <p:sp>
        <p:nvSpPr>
          <p:cNvPr id="34" name="TextBox 33">
            <a:hlinkClick r:id="rId2" action="ppaction://hlinksldjump"/>
          </p:cNvPr>
          <p:cNvSpPr txBox="1"/>
          <p:nvPr/>
        </p:nvSpPr>
        <p:spPr>
          <a:xfrm>
            <a:off x="1386840" y="4200664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record</a:t>
            </a:r>
          </a:p>
        </p:txBody>
      </p:sp>
      <p:sp>
        <p:nvSpPr>
          <p:cNvPr id="35" name="TextBox 34">
            <a:hlinkClick r:id="rId2" action="ppaction://hlinksldjump"/>
          </p:cNvPr>
          <p:cNvSpPr txBox="1"/>
          <p:nvPr/>
        </p:nvSpPr>
        <p:spPr>
          <a:xfrm>
            <a:off x="1386840" y="3672840"/>
            <a:ext cx="6858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file structure</a:t>
            </a:r>
          </a:p>
        </p:txBody>
      </p:sp>
      <p:sp>
        <p:nvSpPr>
          <p:cNvPr id="36" name="Action Button: Back or Previous 35">
            <a:hlinkClick r:id="" action="ppaction://hlinkshowjump?jump=previousslide" highlightClick="1"/>
          </p:cNvPr>
          <p:cNvSpPr/>
          <p:nvPr/>
        </p:nvSpPr>
        <p:spPr>
          <a:xfrm>
            <a:off x="959370" y="5943600"/>
            <a:ext cx="533400" cy="457200"/>
          </a:xfrm>
          <a:prstGeom prst="actionButtonBackPreviou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5612</TotalTime>
  <Words>3229</Words>
  <Application>Microsoft Office PowerPoint</Application>
  <PresentationFormat>On-screen Show (4:3)</PresentationFormat>
  <Paragraphs>1524</Paragraphs>
  <Slides>63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63</vt:i4>
      </vt:variant>
    </vt:vector>
  </HeadingPairs>
  <TitlesOfParts>
    <vt:vector size="64" baseType="lpstr">
      <vt:lpstr>Office Theme</vt:lpstr>
      <vt:lpstr>Slide 1</vt:lpstr>
      <vt:lpstr>Multiple Choice Main Menu Database Management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  <vt:lpstr>Slide 52</vt:lpstr>
      <vt:lpstr>Slide 53</vt:lpstr>
      <vt:lpstr>Slide 54</vt:lpstr>
      <vt:lpstr>Slide 55</vt:lpstr>
      <vt:lpstr>Slide 56</vt:lpstr>
      <vt:lpstr>Slide 57</vt:lpstr>
      <vt:lpstr>Slide 58</vt:lpstr>
      <vt:lpstr>Slide 59</vt:lpstr>
      <vt:lpstr>Slide 60</vt:lpstr>
      <vt:lpstr>Slide 61</vt:lpstr>
      <vt:lpstr>Slide 62</vt:lpstr>
      <vt:lpstr> Answer Key Database Management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Ten Question Quiz</dc:title>
  <dc:creator>Jack</dc:creator>
  <cp:lastModifiedBy>Jack</cp:lastModifiedBy>
  <cp:revision>593</cp:revision>
  <dcterms:created xsi:type="dcterms:W3CDTF">2008-05-20T16:40:50Z</dcterms:created>
  <dcterms:modified xsi:type="dcterms:W3CDTF">2009-02-26T04:39:29Z</dcterms:modified>
</cp:coreProperties>
</file>

<file path=docProps/thumbnail.jpeg>
</file>