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65"/>
  </p:notesMasterIdLst>
  <p:sldIdLst>
    <p:sldId id="572" r:id="rId2"/>
    <p:sldId id="571" r:id="rId3"/>
    <p:sldId id="462" r:id="rId4"/>
    <p:sldId id="463" r:id="rId5"/>
    <p:sldId id="464" r:id="rId6"/>
    <p:sldId id="467" r:id="rId7"/>
    <p:sldId id="468" r:id="rId8"/>
    <p:sldId id="469" r:id="rId9"/>
    <p:sldId id="472" r:id="rId10"/>
    <p:sldId id="473" r:id="rId11"/>
    <p:sldId id="474" r:id="rId12"/>
    <p:sldId id="477" r:id="rId13"/>
    <p:sldId id="478" r:id="rId14"/>
    <p:sldId id="479" r:id="rId15"/>
    <p:sldId id="482" r:id="rId16"/>
    <p:sldId id="483" r:id="rId17"/>
    <p:sldId id="484" r:id="rId18"/>
    <p:sldId id="487" r:id="rId19"/>
    <p:sldId id="488" r:id="rId20"/>
    <p:sldId id="489" r:id="rId21"/>
    <p:sldId id="492" r:id="rId22"/>
    <p:sldId id="493" r:id="rId23"/>
    <p:sldId id="494" r:id="rId24"/>
    <p:sldId id="497" r:id="rId25"/>
    <p:sldId id="498" r:id="rId26"/>
    <p:sldId id="499" r:id="rId27"/>
    <p:sldId id="502" r:id="rId28"/>
    <p:sldId id="503" r:id="rId29"/>
    <p:sldId id="504" r:id="rId30"/>
    <p:sldId id="507" r:id="rId31"/>
    <p:sldId id="508" r:id="rId32"/>
    <p:sldId id="509" r:id="rId33"/>
    <p:sldId id="512" r:id="rId34"/>
    <p:sldId id="513" r:id="rId35"/>
    <p:sldId id="514" r:id="rId36"/>
    <p:sldId id="517" r:id="rId37"/>
    <p:sldId id="518" r:id="rId38"/>
    <p:sldId id="519" r:id="rId39"/>
    <p:sldId id="522" r:id="rId40"/>
    <p:sldId id="523" r:id="rId41"/>
    <p:sldId id="524" r:id="rId42"/>
    <p:sldId id="527" r:id="rId43"/>
    <p:sldId id="528" r:id="rId44"/>
    <p:sldId id="529" r:id="rId45"/>
    <p:sldId id="532" r:id="rId46"/>
    <p:sldId id="533" r:id="rId47"/>
    <p:sldId id="534" r:id="rId48"/>
    <p:sldId id="537" r:id="rId49"/>
    <p:sldId id="538" r:id="rId50"/>
    <p:sldId id="539" r:id="rId51"/>
    <p:sldId id="542" r:id="rId52"/>
    <p:sldId id="543" r:id="rId53"/>
    <p:sldId id="544" r:id="rId54"/>
    <p:sldId id="547" r:id="rId55"/>
    <p:sldId id="548" r:id="rId56"/>
    <p:sldId id="549" r:id="rId57"/>
    <p:sldId id="552" r:id="rId58"/>
    <p:sldId id="553" r:id="rId59"/>
    <p:sldId id="554" r:id="rId60"/>
    <p:sldId id="557" r:id="rId61"/>
    <p:sldId id="558" r:id="rId62"/>
    <p:sldId id="559" r:id="rId63"/>
    <p:sldId id="569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B37C"/>
    <a:srgbClr val="FEA8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113" autoAdjust="0"/>
    <p:restoredTop sz="86444" autoAdjust="0"/>
  </p:normalViewPr>
  <p:slideViewPr>
    <p:cSldViewPr>
      <p:cViewPr varScale="1">
        <p:scale>
          <a:sx n="63" d="100"/>
          <a:sy n="63" d="100"/>
        </p:scale>
        <p:origin x="-49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4" y="79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06CB2-F97F-4715-A9EC-15B3CF63E958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3E4C8-853C-4AB8-8DAE-413CDE0689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3E4C8-853C-4AB8-8DAE-413CDE06892F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2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2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5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13" Type="http://schemas.openxmlformats.org/officeDocument/2006/relationships/slide" Target="slide18.xml"/><Relationship Id="rId18" Type="http://schemas.openxmlformats.org/officeDocument/2006/relationships/slide" Target="slide36.xml"/><Relationship Id="rId3" Type="http://schemas.openxmlformats.org/officeDocument/2006/relationships/slide" Target="slide3.xml"/><Relationship Id="rId21" Type="http://schemas.openxmlformats.org/officeDocument/2006/relationships/slide" Target="slide57.xml"/><Relationship Id="rId7" Type="http://schemas.openxmlformats.org/officeDocument/2006/relationships/slide" Target="slide15.xml"/><Relationship Id="rId12" Type="http://schemas.openxmlformats.org/officeDocument/2006/relationships/slide" Target="slide51.xml"/><Relationship Id="rId17" Type="http://schemas.openxmlformats.org/officeDocument/2006/relationships/slide" Target="slide33.xml"/><Relationship Id="rId2" Type="http://schemas.openxmlformats.org/officeDocument/2006/relationships/slide" Target="slide2.xml"/><Relationship Id="rId16" Type="http://schemas.openxmlformats.org/officeDocument/2006/relationships/slide" Target="slide30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11" Type="http://schemas.openxmlformats.org/officeDocument/2006/relationships/slide" Target="slide48.xml"/><Relationship Id="rId5" Type="http://schemas.openxmlformats.org/officeDocument/2006/relationships/slide" Target="slide9.xml"/><Relationship Id="rId15" Type="http://schemas.openxmlformats.org/officeDocument/2006/relationships/slide" Target="slide27.xml"/><Relationship Id="rId10" Type="http://schemas.openxmlformats.org/officeDocument/2006/relationships/slide" Target="slide54.xml"/><Relationship Id="rId19" Type="http://schemas.openxmlformats.org/officeDocument/2006/relationships/slide" Target="slide39.xml"/><Relationship Id="rId4" Type="http://schemas.openxmlformats.org/officeDocument/2006/relationships/slide" Target="slide6.xml"/><Relationship Id="rId9" Type="http://schemas.openxmlformats.org/officeDocument/2006/relationships/slide" Target="slide45.xml"/><Relationship Id="rId14" Type="http://schemas.openxmlformats.org/officeDocument/2006/relationships/slide" Target="slide21.xml"/><Relationship Id="rId22" Type="http://schemas.openxmlformats.org/officeDocument/2006/relationships/slide" Target="slide6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1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7" Type="http://schemas.openxmlformats.org/officeDocument/2006/relationships/slide" Target="slide21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1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7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7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slide" Target="slide4.xml"/><Relationship Id="rId5" Type="http://schemas.openxmlformats.org/officeDocument/2006/relationships/slide" Target="slide31.xml"/><Relationship Id="rId4" Type="http://schemas.openxmlformats.org/officeDocument/2006/relationships/slide" Target="slide3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0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0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3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3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6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6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4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4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2.xml"/><Relationship Id="rId4" Type="http://schemas.openxmlformats.org/officeDocument/2006/relationships/slide" Target="slide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7" Type="http://schemas.openxmlformats.org/officeDocument/2006/relationships/slide" Target="slide42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4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4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2.xml"/><Relationship Id="rId4" Type="http://schemas.openxmlformats.org/officeDocument/2006/relationships/slide" Target="slide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7" Type="http://schemas.openxmlformats.org/officeDocument/2006/relationships/slide" Target="slide42.xml"/><Relationship Id="rId2" Type="http://schemas.openxmlformats.org/officeDocument/2006/relationships/slide" Target="slide4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7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slide" Target="slide4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8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8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5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1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5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1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slide" Target="slide5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slide" Target="slide5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4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5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4.xml"/><Relationship Id="rId4" Type="http://schemas.openxmlformats.org/officeDocument/2006/relationships/slide" Target="slide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9.xml"/><Relationship Id="rId2" Type="http://schemas.openxmlformats.org/officeDocument/2006/relationships/slide" Target="slide5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59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7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5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7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slide" Target="slide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6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6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62.xml"/><Relationship Id="rId2" Type="http://schemas.openxmlformats.org/officeDocument/2006/relationships/slide" Target="slide6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0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0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51.xml"/><Relationship Id="rId18" Type="http://schemas.openxmlformats.org/officeDocument/2006/relationships/slide" Target="slide33.xml"/><Relationship Id="rId3" Type="http://schemas.openxmlformats.org/officeDocument/2006/relationships/slide" Target="slide2.xml"/><Relationship Id="rId21" Type="http://schemas.openxmlformats.org/officeDocument/2006/relationships/slide" Target="slide42.xml"/><Relationship Id="rId7" Type="http://schemas.openxmlformats.org/officeDocument/2006/relationships/slide" Target="slide12.xml"/><Relationship Id="rId12" Type="http://schemas.openxmlformats.org/officeDocument/2006/relationships/slide" Target="slide48.xml"/><Relationship Id="rId17" Type="http://schemas.openxmlformats.org/officeDocument/2006/relationships/slide" Target="slide30.xml"/><Relationship Id="rId2" Type="http://schemas.openxmlformats.org/officeDocument/2006/relationships/slide" Target="slide63.xml"/><Relationship Id="rId16" Type="http://schemas.openxmlformats.org/officeDocument/2006/relationships/slide" Target="slide27.xml"/><Relationship Id="rId20" Type="http://schemas.openxmlformats.org/officeDocument/2006/relationships/slide" Target="slide3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11" Type="http://schemas.openxmlformats.org/officeDocument/2006/relationships/slide" Target="slide54.xml"/><Relationship Id="rId5" Type="http://schemas.openxmlformats.org/officeDocument/2006/relationships/slide" Target="slide6.xml"/><Relationship Id="rId15" Type="http://schemas.openxmlformats.org/officeDocument/2006/relationships/slide" Target="slide21.xml"/><Relationship Id="rId23" Type="http://schemas.openxmlformats.org/officeDocument/2006/relationships/slide" Target="slide60.xml"/><Relationship Id="rId10" Type="http://schemas.openxmlformats.org/officeDocument/2006/relationships/slide" Target="slide45.xml"/><Relationship Id="rId19" Type="http://schemas.openxmlformats.org/officeDocument/2006/relationships/slide" Target="slide36.xml"/><Relationship Id="rId4" Type="http://schemas.openxmlformats.org/officeDocument/2006/relationships/slide" Target="slide3.xml"/><Relationship Id="rId9" Type="http://schemas.openxmlformats.org/officeDocument/2006/relationships/slide" Target="slide24.xml"/><Relationship Id="rId14" Type="http://schemas.openxmlformats.org/officeDocument/2006/relationships/slide" Target="slide18.xml"/><Relationship Id="rId22" Type="http://schemas.openxmlformats.org/officeDocument/2006/relationships/slide" Target="slide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2514600"/>
            <a:ext cx="9144000" cy="4572000"/>
          </a:xfrm>
          <a:prstGeom prst="rect">
            <a:avLst/>
          </a:prstGeom>
          <a:solidFill>
            <a:schemeClr val="accent5">
              <a:lumMod val="75000"/>
              <a:alpha val="61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</a:t>
            </a:r>
          </a:p>
          <a:p>
            <a:pPr lvl="0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MC-Quiz:  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Chapter 10 -</a:t>
            </a:r>
            <a:endParaRPr lang="en-US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i="1" dirty="0" smtClean="0">
              <a:solidFill>
                <a:schemeClr val="bg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0" y="4191000"/>
            <a:ext cx="48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Database Management</a:t>
            </a:r>
            <a:endParaRPr lang="en-US" sz="2400" b="1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25146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="1" baseline="3000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="1" baseline="3000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</a:t>
            </a:r>
            <a:r>
              <a:rPr lang="en-US" sz="28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                                 </a:t>
            </a:r>
            <a:r>
              <a:rPr lang="en-US" sz="36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Discovering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Computers 2010  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8243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is classified into layers called a ____________.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3368040" y="6338340"/>
            <a:ext cx="213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517  </a:t>
            </a:r>
            <a:endParaRPr lang="en-US" b="1" dirty="0"/>
          </a:p>
        </p:txBody>
      </p:sp>
      <p:sp>
        <p:nvSpPr>
          <p:cNvPr id="45" name="TextBox 44">
            <a:hlinkClick r:id="rId6" action="ppaction://hlinksldjump"/>
          </p:cNvPr>
          <p:cNvSpPr txBox="1"/>
          <p:nvPr/>
        </p:nvSpPr>
        <p:spPr>
          <a:xfrm>
            <a:off x="1386840" y="4709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repository</a:t>
            </a:r>
          </a:p>
        </p:txBody>
      </p:sp>
      <p:sp>
        <p:nvSpPr>
          <p:cNvPr id="46" name="TextBox 45">
            <a:hlinkClick r:id="rId6" action="ppaction://hlinksldjump"/>
          </p:cNvPr>
          <p:cNvSpPr txBox="1"/>
          <p:nvPr/>
        </p:nvSpPr>
        <p:spPr>
          <a:xfrm>
            <a:off x="1371600" y="31653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hierarchy</a:t>
            </a:r>
          </a:p>
        </p:txBody>
      </p:sp>
      <p:sp>
        <p:nvSpPr>
          <p:cNvPr id="47" name="TextBox 46">
            <a:hlinkClick r:id="rId6" action="ppaction://hlinksldjump"/>
          </p:cNvPr>
          <p:cNvSpPr txBox="1"/>
          <p:nvPr/>
        </p:nvSpPr>
        <p:spPr>
          <a:xfrm>
            <a:off x="137160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record</a:t>
            </a:r>
          </a:p>
        </p:txBody>
      </p:sp>
      <p:sp>
        <p:nvSpPr>
          <p:cNvPr id="48" name="TextBox 47">
            <a:hlinkClick r:id="rId6" action="ppaction://hlinksldjump"/>
          </p:cNvPr>
          <p:cNvSpPr txBox="1"/>
          <p:nvPr/>
        </p:nvSpPr>
        <p:spPr>
          <a:xfrm>
            <a:off x="137160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 structure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8243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is classified into layers called a ____________.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17144" y="6338340"/>
            <a:ext cx="2062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517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13360" y="32156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hlinkClick r:id="rId6" action="ppaction://hlinksldjump"/>
          </p:cNvPr>
          <p:cNvSpPr txBox="1"/>
          <p:nvPr/>
        </p:nvSpPr>
        <p:spPr>
          <a:xfrm>
            <a:off x="1386840" y="4709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repository</a:t>
            </a:r>
          </a:p>
        </p:txBody>
      </p:sp>
      <p:sp>
        <p:nvSpPr>
          <p:cNvPr id="29" name="TextBox 28">
            <a:hlinkClick r:id="rId6" action="ppaction://hlinksldjump"/>
          </p:cNvPr>
          <p:cNvSpPr txBox="1"/>
          <p:nvPr/>
        </p:nvSpPr>
        <p:spPr>
          <a:xfrm>
            <a:off x="1386840" y="31653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hierarchy</a:t>
            </a:r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402080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record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8684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 structure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691390"/>
            <a:ext cx="7772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 smtClean="0"/>
              <a:t>__________ BYTE/s which is composed of 8 bits needed to represent one typical character.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518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5646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  <a:endParaRPr lang="en-US" sz="2400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08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4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08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6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6338340"/>
            <a:ext cx="2364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518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85800" y="1691640"/>
            <a:ext cx="77724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b="1" dirty="0" smtClean="0"/>
              <a:t>__________ BYTE/s which is composed of 8 bits needed to represent one typical character.</a:t>
            </a:r>
          </a:p>
        </p:txBody>
      </p:sp>
      <p:sp>
        <p:nvSpPr>
          <p:cNvPr id="43" name="TextBox 42">
            <a:hlinkClick r:id="rId5" action="ppaction://hlinksldjump"/>
          </p:cNvPr>
          <p:cNvSpPr txBox="1"/>
          <p:nvPr/>
        </p:nvSpPr>
        <p:spPr>
          <a:xfrm>
            <a:off x="1402080" y="314122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  <a:endParaRPr lang="en-US" sz="2400" b="1" dirty="0"/>
          </a:p>
        </p:txBody>
      </p:sp>
      <p:sp>
        <p:nvSpPr>
          <p:cNvPr id="44" name="TextBox 43">
            <a:hlinkClick r:id="rId5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</a:t>
            </a:r>
          </a:p>
        </p:txBody>
      </p:sp>
      <p:sp>
        <p:nvSpPr>
          <p:cNvPr id="45" name="TextBox 44">
            <a:hlinkClick r:id="rId5" action="ppaction://hlinksldjump"/>
          </p:cNvPr>
          <p:cNvSpPr txBox="1"/>
          <p:nvPr/>
        </p:nvSpPr>
        <p:spPr>
          <a:xfrm>
            <a:off x="140208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4</a:t>
            </a:r>
          </a:p>
        </p:txBody>
      </p:sp>
      <p:sp>
        <p:nvSpPr>
          <p:cNvPr id="46" name="TextBox 45">
            <a:hlinkClick r:id="rId5" action="ppaction://hlinksldjump"/>
          </p:cNvPr>
          <p:cNvSpPr txBox="1"/>
          <p:nvPr/>
        </p:nvSpPr>
        <p:spPr>
          <a:xfrm>
            <a:off x="1402596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6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6136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518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rId2" action="ppaction://hlinksldjump"/>
          </p:cNvPr>
          <p:cNvSpPr/>
          <p:nvPr/>
        </p:nvSpPr>
        <p:spPr>
          <a:xfrm>
            <a:off x="685800" y="1691390"/>
            <a:ext cx="76962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b="1" dirty="0" smtClean="0"/>
              <a:t>__________ BYTE/s which is composed of 8 bits needed to represent one typical character.</a:t>
            </a:r>
          </a:p>
        </p:txBody>
      </p:sp>
      <p:sp>
        <p:nvSpPr>
          <p:cNvPr id="32" name="TextBox 31">
            <a:hlinkClick r:id="rId5" action="ppaction://hlinksldjump"/>
          </p:cNvPr>
          <p:cNvSpPr txBox="1"/>
          <p:nvPr/>
        </p:nvSpPr>
        <p:spPr>
          <a:xfrm>
            <a:off x="1402080" y="314122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  <a:endParaRPr lang="en-US" sz="2400" b="1" dirty="0"/>
          </a:p>
        </p:txBody>
      </p:sp>
      <p:sp>
        <p:nvSpPr>
          <p:cNvPr id="42" name="TextBox 41">
            <a:hlinkClick r:id="rId5" action="ppaction://hlinksldjump"/>
          </p:cNvPr>
          <p:cNvSpPr txBox="1"/>
          <p:nvPr/>
        </p:nvSpPr>
        <p:spPr>
          <a:xfrm>
            <a:off x="138684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</a:t>
            </a:r>
          </a:p>
        </p:txBody>
      </p:sp>
      <p:sp>
        <p:nvSpPr>
          <p:cNvPr id="43" name="TextBox 42">
            <a:hlinkClick r:id="rId5" action="ppaction://hlinksldjump"/>
          </p:cNvPr>
          <p:cNvSpPr txBox="1"/>
          <p:nvPr/>
        </p:nvSpPr>
        <p:spPr>
          <a:xfrm>
            <a:off x="1402080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4</a:t>
            </a:r>
          </a:p>
        </p:txBody>
      </p:sp>
      <p:sp>
        <p:nvSpPr>
          <p:cNvPr id="44" name="TextBox 43">
            <a:hlinkClick r:id="rId5" action="ppaction://hlinksldjump"/>
          </p:cNvPr>
          <p:cNvSpPr txBox="1"/>
          <p:nvPr/>
        </p:nvSpPr>
        <p:spPr>
          <a:xfrm>
            <a:off x="140208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6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6836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the smallest unit of data a user can access in a database?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518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402080" y="31404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structure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208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record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08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field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080" y="47188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character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6786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the smallest unit of data a user can access in a database?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518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5" action="ppaction://hlinksldjump"/>
          </p:cNvPr>
          <p:cNvSpPr txBox="1"/>
          <p:nvPr/>
        </p:nvSpPr>
        <p:spPr>
          <a:xfrm>
            <a:off x="140208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structure</a:t>
            </a:r>
          </a:p>
        </p:txBody>
      </p:sp>
      <p:sp>
        <p:nvSpPr>
          <p:cNvPr id="30" name="TextBox 29">
            <a:hlinkClick r:id="rId5" action="ppaction://hlinksldjump"/>
          </p:cNvPr>
          <p:cNvSpPr txBox="1"/>
          <p:nvPr/>
        </p:nvSpPr>
        <p:spPr>
          <a:xfrm>
            <a:off x="138684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record</a:t>
            </a:r>
          </a:p>
        </p:txBody>
      </p:sp>
      <p:sp>
        <p:nvSpPr>
          <p:cNvPr id="39" name="TextBox 38">
            <a:hlinkClick r:id="rId5" action="ppaction://hlinksldjump"/>
          </p:cNvPr>
          <p:cNvSpPr txBox="1"/>
          <p:nvPr/>
        </p:nvSpPr>
        <p:spPr>
          <a:xfrm>
            <a:off x="140208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field</a:t>
            </a:r>
          </a:p>
        </p:txBody>
      </p:sp>
      <p:sp>
        <p:nvSpPr>
          <p:cNvPr id="40" name="TextBox 39">
            <a:hlinkClick r:id="rId5" action="ppaction://hlinksldjump"/>
          </p:cNvPr>
          <p:cNvSpPr txBox="1"/>
          <p:nvPr/>
        </p:nvSpPr>
        <p:spPr>
          <a:xfrm>
            <a:off x="1402080" y="47188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character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6736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the smallest unit of data a user can access in a database?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9084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518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6" action="ppaction://hlinksldjump"/>
          </p:cNvPr>
          <p:cNvSpPr txBox="1"/>
          <p:nvPr/>
        </p:nvSpPr>
        <p:spPr>
          <a:xfrm>
            <a:off x="140208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structure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40208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record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41732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field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417320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character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What unique field is used to indentify a specific record in a file?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519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query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2265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primary key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relational info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modifier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What unique field is used to indentify a specific record in a file?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804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519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2192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6" action="ppaction://hlinksldjump"/>
          </p:cNvPr>
          <p:cNvSpPr txBox="1"/>
          <p:nvPr/>
        </p:nvSpPr>
        <p:spPr>
          <a:xfrm>
            <a:off x="1386840" y="31404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query</a:t>
            </a:r>
          </a:p>
        </p:txBody>
      </p:sp>
      <p:sp>
        <p:nvSpPr>
          <p:cNvPr id="30" name="TextBox 29">
            <a:hlinkClick r:id="rId6" action="ppaction://hlinksldjump"/>
          </p:cNvPr>
          <p:cNvSpPr txBox="1"/>
          <p:nvPr/>
        </p:nvSpPr>
        <p:spPr>
          <a:xfrm>
            <a:off x="1371600" y="362128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primary key</a:t>
            </a:r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387356" y="417129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relational info</a:t>
            </a:r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386840" y="47188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modifier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0220" y="672060"/>
            <a:ext cx="6019800" cy="990600"/>
          </a:xfrm>
        </p:spPr>
        <p:txBody>
          <a:bodyPr>
            <a:normAutofit/>
          </a:bodyPr>
          <a:lstStyle/>
          <a:p>
            <a:r>
              <a:rPr lang="en-US" sz="2200" b="1" i="1" dirty="0" smtClean="0"/>
              <a:t>Multiple Choice Main Menu</a:t>
            </a:r>
            <a:br>
              <a:rPr lang="en-US" sz="2200" b="1" i="1" dirty="0" smtClean="0"/>
            </a:br>
            <a:r>
              <a:rPr lang="en-US" sz="2000" b="1" dirty="0" smtClean="0"/>
              <a:t>Database Management</a:t>
            </a:r>
            <a:endParaRPr lang="en-US" dirty="0">
              <a:hlinkClick r:id="rId2" action="ppaction://hlinksldjump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355360" y="175031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</a:t>
            </a:r>
            <a:endParaRPr lang="en-US" sz="2400" b="1" dirty="0">
              <a:latin typeface="+mj-lt"/>
            </a:endParaRPr>
          </a:p>
        </p:txBody>
      </p:sp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MC Quiz 10</a:t>
            </a:r>
            <a:endParaRPr lang="en-US" b="1" dirty="0"/>
          </a:p>
        </p:txBody>
      </p:sp>
      <p:sp>
        <p:nvSpPr>
          <p:cNvPr id="12" name="Action Button: Back or Previous 1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End Show</a:t>
            </a:r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9144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914400" y="2286000"/>
            <a:ext cx="381000" cy="384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Action Button: Forward or Next 17">
            <a:hlinkClick r:id="rId5" action="ppaction://hlinksldjump" highlightClick="1"/>
          </p:cNvPr>
          <p:cNvSpPr/>
          <p:nvPr/>
        </p:nvSpPr>
        <p:spPr>
          <a:xfrm>
            <a:off x="9144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Action Button: Forward or Next 18">
            <a:hlinkClick r:id="rId6" action="ppaction://hlinksldjump" highlightClick="1"/>
          </p:cNvPr>
          <p:cNvSpPr/>
          <p:nvPr/>
        </p:nvSpPr>
        <p:spPr>
          <a:xfrm>
            <a:off x="9144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Action Button: Forward or Next 19">
            <a:hlinkClick r:id="rId7" action="ppaction://hlinksldjump" highlightClick="1"/>
          </p:cNvPr>
          <p:cNvSpPr/>
          <p:nvPr/>
        </p:nvSpPr>
        <p:spPr>
          <a:xfrm>
            <a:off x="9144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Action Button: Forward or Next 20">
            <a:hlinkClick r:id="rId8" action="ppaction://hlinksldjump" highlightClick="1"/>
          </p:cNvPr>
          <p:cNvSpPr/>
          <p:nvPr/>
        </p:nvSpPr>
        <p:spPr>
          <a:xfrm>
            <a:off x="33528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Action Button: Forward or Next 21">
            <a:hlinkClick r:id="rId9" action="ppaction://hlinksldjump" highlightClick="1"/>
          </p:cNvPr>
          <p:cNvSpPr/>
          <p:nvPr/>
        </p:nvSpPr>
        <p:spPr>
          <a:xfrm>
            <a:off x="60960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Action Button: Forward or Next 22">
            <a:hlinkClick r:id="rId10" action="ppaction://hlinksldjump" highlightClick="1"/>
          </p:cNvPr>
          <p:cNvSpPr/>
          <p:nvPr/>
        </p:nvSpPr>
        <p:spPr>
          <a:xfrm>
            <a:off x="60960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Action Button: Forward or Next 23">
            <a:hlinkClick r:id="rId11" action="ppaction://hlinksldjump" highlightClick="1"/>
          </p:cNvPr>
          <p:cNvSpPr/>
          <p:nvPr/>
        </p:nvSpPr>
        <p:spPr>
          <a:xfrm>
            <a:off x="6096000" y="2286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Action Button: Forward or Next 24">
            <a:hlinkClick r:id="rId12" action="ppaction://hlinksldjump" highlightClick="1"/>
          </p:cNvPr>
          <p:cNvSpPr/>
          <p:nvPr/>
        </p:nvSpPr>
        <p:spPr>
          <a:xfrm>
            <a:off x="60960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355360" y="2207859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2</a:t>
            </a:r>
            <a:endParaRPr lang="en-US" sz="2400" b="1" dirty="0">
              <a:latin typeface="+mj-lt"/>
            </a:endParaRPr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1355360" y="26851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3</a:t>
            </a:r>
            <a:endParaRPr lang="en-US" sz="2400" b="1" dirty="0">
              <a:latin typeface="+mj-lt"/>
            </a:endParaRPr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1355360" y="31369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4</a:t>
            </a:r>
            <a:endParaRPr lang="en-US" sz="2400" b="1" dirty="0">
              <a:latin typeface="+mj-lt"/>
            </a:endParaRP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55360" y="35814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5</a:t>
            </a:r>
            <a:endParaRPr lang="en-US" sz="2400" b="1" dirty="0">
              <a:latin typeface="+mj-lt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3810000" y="1765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8</a:t>
            </a:r>
            <a:endParaRPr lang="en-US" sz="2400" b="1" dirty="0">
              <a:latin typeface="+mj-lt"/>
            </a:endParaRPr>
          </a:p>
        </p:txBody>
      </p:sp>
      <p:sp>
        <p:nvSpPr>
          <p:cNvPr id="31" name="Action Button: Forward or Next 30">
            <a:hlinkClick r:id="rId13" action="ppaction://hlinksldjump" highlightClick="1"/>
          </p:cNvPr>
          <p:cNvSpPr/>
          <p:nvPr/>
        </p:nvSpPr>
        <p:spPr>
          <a:xfrm>
            <a:off x="9144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0350" y="406858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6</a:t>
            </a:r>
            <a:endParaRPr lang="en-US" sz="2400" b="1" dirty="0">
              <a:latin typeface="+mj-lt"/>
            </a:endParaRPr>
          </a:p>
        </p:txBody>
      </p:sp>
      <p:sp>
        <p:nvSpPr>
          <p:cNvPr id="33" name="Action Button: Forward or Next 32">
            <a:hlinkClick r:id="rId14" action="ppaction://hlinksldjump" highlightClick="1"/>
          </p:cNvPr>
          <p:cNvSpPr/>
          <p:nvPr/>
        </p:nvSpPr>
        <p:spPr>
          <a:xfrm>
            <a:off x="914400" y="4572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55360" y="450621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7</a:t>
            </a:r>
            <a:endParaRPr lang="en-US" sz="2400" b="1" dirty="0">
              <a:latin typeface="+mj-lt"/>
            </a:endParaRPr>
          </a:p>
        </p:txBody>
      </p:sp>
      <p:sp>
        <p:nvSpPr>
          <p:cNvPr id="35" name="Action Button: Forward or Next 34">
            <a:hlinkClick r:id="rId15" action="ppaction://hlinksldjump" highlightClick="1"/>
          </p:cNvPr>
          <p:cNvSpPr/>
          <p:nvPr/>
        </p:nvSpPr>
        <p:spPr>
          <a:xfrm>
            <a:off x="3352800" y="2286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Action Button: Forward or Next 35">
            <a:hlinkClick r:id="rId16" action="ppaction://hlinksldjump" highlightClick="1"/>
          </p:cNvPr>
          <p:cNvSpPr/>
          <p:nvPr/>
        </p:nvSpPr>
        <p:spPr>
          <a:xfrm>
            <a:off x="33528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Action Button: Forward or Next 36">
            <a:hlinkClick r:id="rId17" action="ppaction://hlinksldjump" highlightClick="1"/>
          </p:cNvPr>
          <p:cNvSpPr/>
          <p:nvPr/>
        </p:nvSpPr>
        <p:spPr>
          <a:xfrm>
            <a:off x="33528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Action Button: Forward or Next 37">
            <a:hlinkClick r:id="rId18" action="ppaction://hlinksldjump" highlightClick="1"/>
          </p:cNvPr>
          <p:cNvSpPr/>
          <p:nvPr/>
        </p:nvSpPr>
        <p:spPr>
          <a:xfrm>
            <a:off x="33528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Action Button: Forward or Next 38">
            <a:hlinkClick r:id="rId19" action="ppaction://hlinksldjump" highlightClick="1"/>
          </p:cNvPr>
          <p:cNvSpPr/>
          <p:nvPr/>
        </p:nvSpPr>
        <p:spPr>
          <a:xfrm>
            <a:off x="33528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Action Button: Forward or Next 39">
            <a:hlinkClick r:id="rId20" action="ppaction://hlinksldjump" highlightClick="1"/>
          </p:cNvPr>
          <p:cNvSpPr/>
          <p:nvPr/>
        </p:nvSpPr>
        <p:spPr>
          <a:xfrm>
            <a:off x="3352800" y="4572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Action Button: Forward or Next 40">
            <a:hlinkClick r:id="rId21" action="ppaction://hlinksldjump" highlightClick="1"/>
          </p:cNvPr>
          <p:cNvSpPr/>
          <p:nvPr/>
        </p:nvSpPr>
        <p:spPr>
          <a:xfrm>
            <a:off x="60960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Action Button: Forward or Next 41">
            <a:hlinkClick r:id="rId22" action="ppaction://hlinksldjump" highlightClick="1"/>
          </p:cNvPr>
          <p:cNvSpPr/>
          <p:nvPr/>
        </p:nvSpPr>
        <p:spPr>
          <a:xfrm>
            <a:off x="60960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TextBox 42">
            <a:hlinkClick r:id="rId2" action="ppaction://hlinksldjump"/>
          </p:cNvPr>
          <p:cNvSpPr txBox="1"/>
          <p:nvPr/>
        </p:nvSpPr>
        <p:spPr>
          <a:xfrm>
            <a:off x="3810000" y="2222341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9</a:t>
            </a:r>
            <a:endParaRPr lang="en-US" sz="2400" b="1" dirty="0">
              <a:latin typeface="+mj-lt"/>
            </a:endParaRPr>
          </a:p>
        </p:txBody>
      </p:sp>
      <p:sp>
        <p:nvSpPr>
          <p:cNvPr id="44" name="TextBox 43">
            <a:hlinkClick r:id="rId2" action="ppaction://hlinksldjump"/>
          </p:cNvPr>
          <p:cNvSpPr txBox="1"/>
          <p:nvPr/>
        </p:nvSpPr>
        <p:spPr>
          <a:xfrm>
            <a:off x="3810000" y="26569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10</a:t>
            </a:r>
            <a:endParaRPr lang="en-US" sz="2400" b="1" dirty="0">
              <a:latin typeface="+mj-lt"/>
            </a:endParaRPr>
          </a:p>
        </p:txBody>
      </p:sp>
      <p:sp>
        <p:nvSpPr>
          <p:cNvPr id="45" name="TextBox 44">
            <a:hlinkClick r:id="rId2" action="ppaction://hlinksldjump"/>
          </p:cNvPr>
          <p:cNvSpPr txBox="1"/>
          <p:nvPr/>
        </p:nvSpPr>
        <p:spPr>
          <a:xfrm>
            <a:off x="3810000" y="31296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11</a:t>
            </a:r>
            <a:endParaRPr lang="en-US" sz="2400" b="1" dirty="0">
              <a:latin typeface="+mj-lt"/>
            </a:endParaRPr>
          </a:p>
        </p:txBody>
      </p:sp>
      <p:sp>
        <p:nvSpPr>
          <p:cNvPr id="46" name="TextBox 45">
            <a:hlinkClick r:id="rId2" action="ppaction://hlinksldjump"/>
          </p:cNvPr>
          <p:cNvSpPr txBox="1"/>
          <p:nvPr/>
        </p:nvSpPr>
        <p:spPr>
          <a:xfrm>
            <a:off x="3810000" y="35941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12</a:t>
            </a:r>
            <a:endParaRPr lang="en-US" sz="2400" b="1" dirty="0">
              <a:latin typeface="+mj-lt"/>
            </a:endParaRPr>
          </a:p>
        </p:txBody>
      </p:sp>
      <p:sp>
        <p:nvSpPr>
          <p:cNvPr id="47" name="TextBox 46">
            <a:hlinkClick r:id="rId2" action="ppaction://hlinksldjump"/>
          </p:cNvPr>
          <p:cNvSpPr txBox="1"/>
          <p:nvPr/>
        </p:nvSpPr>
        <p:spPr>
          <a:xfrm>
            <a:off x="3810000" y="4051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13</a:t>
            </a:r>
            <a:endParaRPr lang="en-US" sz="2400" b="1" dirty="0">
              <a:latin typeface="+mj-lt"/>
            </a:endParaRPr>
          </a:p>
        </p:txBody>
      </p:sp>
      <p:sp>
        <p:nvSpPr>
          <p:cNvPr id="48" name="TextBox 47">
            <a:hlinkClick r:id="rId2" action="ppaction://hlinksldjump"/>
          </p:cNvPr>
          <p:cNvSpPr txBox="1"/>
          <p:nvPr/>
        </p:nvSpPr>
        <p:spPr>
          <a:xfrm>
            <a:off x="3810000" y="45085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14</a:t>
            </a:r>
            <a:endParaRPr lang="en-US" sz="2400" b="1" dirty="0">
              <a:latin typeface="+mj-lt"/>
            </a:endParaRPr>
          </a:p>
        </p:txBody>
      </p:sp>
      <p:sp>
        <p:nvSpPr>
          <p:cNvPr id="49" name="TextBox 48">
            <a:hlinkClick r:id="rId2" action="ppaction://hlinksldjump"/>
          </p:cNvPr>
          <p:cNvSpPr txBox="1"/>
          <p:nvPr/>
        </p:nvSpPr>
        <p:spPr>
          <a:xfrm>
            <a:off x="6551950" y="1752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15</a:t>
            </a:r>
            <a:endParaRPr lang="en-US" sz="2400" b="1" dirty="0">
              <a:latin typeface="+mj-lt"/>
            </a:endParaRPr>
          </a:p>
        </p:txBody>
      </p:sp>
      <p:sp>
        <p:nvSpPr>
          <p:cNvPr id="50" name="TextBox 49">
            <a:hlinkClick r:id="rId2" action="ppaction://hlinksldjump"/>
          </p:cNvPr>
          <p:cNvSpPr txBox="1"/>
          <p:nvPr/>
        </p:nvSpPr>
        <p:spPr>
          <a:xfrm>
            <a:off x="6553200" y="22335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16</a:t>
            </a:r>
            <a:endParaRPr lang="en-US" sz="2400" b="1" dirty="0">
              <a:latin typeface="+mj-lt"/>
            </a:endParaRPr>
          </a:p>
        </p:txBody>
      </p:sp>
      <p:sp>
        <p:nvSpPr>
          <p:cNvPr id="51" name="TextBox 50">
            <a:hlinkClick r:id="rId2" action="ppaction://hlinksldjump"/>
          </p:cNvPr>
          <p:cNvSpPr txBox="1"/>
          <p:nvPr/>
        </p:nvSpPr>
        <p:spPr>
          <a:xfrm>
            <a:off x="6553200" y="26907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17</a:t>
            </a:r>
            <a:endParaRPr lang="en-US" sz="2400" b="1" dirty="0">
              <a:latin typeface="+mj-lt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6551950" y="31395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18</a:t>
            </a:r>
            <a:endParaRPr lang="en-US" sz="2400" b="1" dirty="0">
              <a:latin typeface="+mj-lt"/>
            </a:endParaRPr>
          </a:p>
        </p:txBody>
      </p:sp>
      <p:sp>
        <p:nvSpPr>
          <p:cNvPr id="53" name="TextBox 52">
            <a:hlinkClick r:id="rId2" action="ppaction://hlinksldjump"/>
          </p:cNvPr>
          <p:cNvSpPr txBox="1"/>
          <p:nvPr/>
        </p:nvSpPr>
        <p:spPr>
          <a:xfrm>
            <a:off x="6551950" y="3606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19</a:t>
            </a:r>
            <a:endParaRPr lang="en-US" sz="2400" b="1" dirty="0">
              <a:latin typeface="+mj-lt"/>
            </a:endParaRPr>
          </a:p>
        </p:txBody>
      </p:sp>
      <p:sp>
        <p:nvSpPr>
          <p:cNvPr id="54" name="TextBox 53">
            <a:hlinkClick r:id="rId2" action="ppaction://hlinksldjump"/>
          </p:cNvPr>
          <p:cNvSpPr txBox="1"/>
          <p:nvPr/>
        </p:nvSpPr>
        <p:spPr>
          <a:xfrm>
            <a:off x="6551950" y="4051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20</a:t>
            </a:r>
            <a:endParaRPr lang="en-US" sz="2400" b="1" dirty="0">
              <a:latin typeface="+mj-lt"/>
            </a:endParaRPr>
          </a:p>
        </p:txBody>
      </p:sp>
      <p:cxnSp>
        <p:nvCxnSpPr>
          <p:cNvPr id="59" name="Straight Connector 58">
            <a:hlinkClick r:id="rId2" action="ppaction://hlinksldjump"/>
          </p:cNvPr>
          <p:cNvCxnSpPr/>
          <p:nvPr/>
        </p:nvCxnSpPr>
        <p:spPr>
          <a:xfrm>
            <a:off x="914400" y="1600200"/>
            <a:ext cx="73152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Action Button: End 66">
            <a:hlinkClick r:id="" action="ppaction://hlinkshowjump?jump=endshow" highlightClick="1"/>
          </p:cNvPr>
          <p:cNvSpPr/>
          <p:nvPr/>
        </p:nvSpPr>
        <p:spPr>
          <a:xfrm>
            <a:off x="258306" y="5943600"/>
            <a:ext cx="533400" cy="457200"/>
          </a:xfrm>
          <a:prstGeom prst="actionButtonE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What unique field is used to indentify a specific record in a file?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61360" y="6338340"/>
            <a:ext cx="213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519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67640" y="6400800"/>
            <a:ext cx="6096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/>
          <p:cNvSpPr/>
          <p:nvPr/>
        </p:nvSpPr>
        <p:spPr>
          <a:xfrm>
            <a:off x="22860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1" name="Action Button: Forward or Next 40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2" name="Action Button: Back or Previous 4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6" action="ppaction://hlinksldjump"/>
          </p:cNvPr>
          <p:cNvSpPr txBox="1"/>
          <p:nvPr/>
        </p:nvSpPr>
        <p:spPr>
          <a:xfrm>
            <a:off x="137160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query</a:t>
            </a:r>
          </a:p>
        </p:txBody>
      </p:sp>
      <p:sp>
        <p:nvSpPr>
          <p:cNvPr id="46" name="TextBox 45">
            <a:hlinkClick r:id="rId6" action="ppaction://hlinksldjump"/>
          </p:cNvPr>
          <p:cNvSpPr txBox="1"/>
          <p:nvPr/>
        </p:nvSpPr>
        <p:spPr>
          <a:xfrm>
            <a:off x="1371600" y="363652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primary key</a:t>
            </a:r>
          </a:p>
        </p:txBody>
      </p:sp>
      <p:sp>
        <p:nvSpPr>
          <p:cNvPr id="47" name="TextBox 46">
            <a:hlinkClick r:id="rId6" action="ppaction://hlinksldjump"/>
          </p:cNvPr>
          <p:cNvSpPr txBox="1"/>
          <p:nvPr/>
        </p:nvSpPr>
        <p:spPr>
          <a:xfrm>
            <a:off x="1372116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relational info</a:t>
            </a:r>
          </a:p>
        </p:txBody>
      </p:sp>
      <p:sp>
        <p:nvSpPr>
          <p:cNvPr id="48" name="TextBox 47">
            <a:hlinkClick r:id="rId6" action="ppaction://hlinksldjump"/>
          </p:cNvPr>
          <p:cNvSpPr txBox="1"/>
          <p:nvPr/>
        </p:nvSpPr>
        <p:spPr>
          <a:xfrm>
            <a:off x="1371600" y="47188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modifier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procedure is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a regular part of file maintenance? 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124200" y="59436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520-522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accessing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25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deleting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validating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modifying</a:t>
            </a:r>
          </a:p>
        </p:txBody>
      </p:sp>
      <p:sp>
        <p:nvSpPr>
          <p:cNvPr id="37" name="Action Button: Back or Previous 36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procedure is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a regular part of file maintenance? 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185160" y="6338340"/>
            <a:ext cx="2529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520-522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5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accessing</a:t>
            </a:r>
          </a:p>
        </p:txBody>
      </p:sp>
      <p:sp>
        <p:nvSpPr>
          <p:cNvPr id="30" name="TextBox 29">
            <a:hlinkClick r:id="rId5" action="ppaction://hlinksldjump"/>
          </p:cNvPr>
          <p:cNvSpPr txBox="1"/>
          <p:nvPr/>
        </p:nvSpPr>
        <p:spPr>
          <a:xfrm>
            <a:off x="1371600" y="36525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deleting</a:t>
            </a:r>
          </a:p>
        </p:txBody>
      </p:sp>
      <p:sp>
        <p:nvSpPr>
          <p:cNvPr id="39" name="TextBox 38">
            <a:hlinkClick r:id="rId5" action="ppaction://hlinksldjump"/>
          </p:cNvPr>
          <p:cNvSpPr txBox="1"/>
          <p:nvPr/>
        </p:nvSpPr>
        <p:spPr>
          <a:xfrm>
            <a:off x="1387356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validating</a:t>
            </a:r>
          </a:p>
        </p:txBody>
      </p:sp>
      <p:sp>
        <p:nvSpPr>
          <p:cNvPr id="40" name="TextBox 39">
            <a:hlinkClick r:id="rId5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modifying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procedure is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a regular part of file maintenance? 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078480" y="633834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520-522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6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accessing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71600" y="36525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deleting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86840" y="41865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validating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38684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modifying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6214" y="1607403"/>
            <a:ext cx="77824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file maintenance procedure can enhance data integrity?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522 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7" action="ppaction://hlinksldjump"/>
          </p:cNvPr>
          <p:cNvSpPr txBox="1"/>
          <p:nvPr/>
        </p:nvSpPr>
        <p:spPr>
          <a:xfrm>
            <a:off x="138684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accessing</a:t>
            </a:r>
          </a:p>
        </p:txBody>
      </p:sp>
      <p:sp>
        <p:nvSpPr>
          <p:cNvPr id="37" name="TextBox 36">
            <a:hlinkClick r:id="rId7" action="ppaction://hlinksldjump"/>
          </p:cNvPr>
          <p:cNvSpPr txBox="1"/>
          <p:nvPr/>
        </p:nvSpPr>
        <p:spPr>
          <a:xfrm>
            <a:off x="1386840" y="36830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deleting</a:t>
            </a:r>
          </a:p>
        </p:txBody>
      </p:sp>
      <p:sp>
        <p:nvSpPr>
          <p:cNvPr id="38" name="TextBox 37">
            <a:hlinkClick r:id="rId7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validating</a:t>
            </a:r>
          </a:p>
        </p:txBody>
      </p:sp>
      <p:sp>
        <p:nvSpPr>
          <p:cNvPr id="39" name="TextBox 38">
            <a:hlinkClick r:id="rId7" action="ppaction://hlinksldjump"/>
          </p:cNvPr>
          <p:cNvSpPr txBox="1"/>
          <p:nvPr/>
        </p:nvSpPr>
        <p:spPr>
          <a:xfrm>
            <a:off x="1387356" y="4709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modifying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8040" y="6338340"/>
            <a:ext cx="2302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522 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01040" y="1607403"/>
            <a:ext cx="77824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file maintenance procedure can enhance data integrity?</a:t>
            </a:r>
            <a:endParaRPr lang="en-US" sz="2400" b="1" dirty="0"/>
          </a:p>
        </p:txBody>
      </p:sp>
      <p:sp>
        <p:nvSpPr>
          <p:cNvPr id="30" name="TextBox 29">
            <a:hlinkClick r:id="rId6" action="ppaction://hlinksldjump"/>
          </p:cNvPr>
          <p:cNvSpPr txBox="1"/>
          <p:nvPr/>
        </p:nvSpPr>
        <p:spPr>
          <a:xfrm>
            <a:off x="138684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accessing</a:t>
            </a:r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386324" y="36531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deleting</a:t>
            </a:r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37160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validating</a:t>
            </a:r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38684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modifying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6136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522 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01040" y="1607403"/>
            <a:ext cx="77824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file maintenance procedure can enhance data integrity?</a:t>
            </a:r>
            <a:endParaRPr lang="en-US" sz="2400" b="1" dirty="0"/>
          </a:p>
        </p:txBody>
      </p:sp>
      <p:sp>
        <p:nvSpPr>
          <p:cNvPr id="28" name="TextBox 27">
            <a:hlinkClick r:id="rId5" action="ppaction://hlinksldjump"/>
          </p:cNvPr>
          <p:cNvSpPr txBox="1"/>
          <p:nvPr/>
        </p:nvSpPr>
        <p:spPr>
          <a:xfrm>
            <a:off x="1386840" y="31089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accessing</a:t>
            </a:r>
          </a:p>
        </p:txBody>
      </p:sp>
      <p:sp>
        <p:nvSpPr>
          <p:cNvPr id="29" name="TextBox 28">
            <a:hlinkClick r:id="rId5" action="ppaction://hlinksldjump"/>
          </p:cNvPr>
          <p:cNvSpPr txBox="1"/>
          <p:nvPr/>
        </p:nvSpPr>
        <p:spPr>
          <a:xfrm>
            <a:off x="1386840" y="36677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deleting</a:t>
            </a:r>
          </a:p>
        </p:txBody>
      </p:sp>
      <p:sp>
        <p:nvSpPr>
          <p:cNvPr id="32" name="TextBox 31">
            <a:hlinkClick r:id="rId5" action="ppaction://hlinksldjump"/>
          </p:cNvPr>
          <p:cNvSpPr txBox="1"/>
          <p:nvPr/>
        </p:nvSpPr>
        <p:spPr>
          <a:xfrm>
            <a:off x="138684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validating</a:t>
            </a:r>
          </a:p>
        </p:txBody>
      </p:sp>
      <p:sp>
        <p:nvSpPr>
          <p:cNvPr id="42" name="TextBox 41">
            <a:hlinkClick r:id="rId5" action="ppaction://hlinksldjump"/>
          </p:cNvPr>
          <p:cNvSpPr txBox="1"/>
          <p:nvPr/>
        </p:nvSpPr>
        <p:spPr>
          <a:xfrm>
            <a:off x="137160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modifying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system was used exclusively to store and manage data before the database approach?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524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none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423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record keeping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757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forms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345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 processing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system was used exclusively to store and manage data before the database approach?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3368040" y="6338340"/>
            <a:ext cx="2179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524  </a:t>
            </a:r>
            <a:endParaRPr lang="en-US" b="1" dirty="0"/>
          </a:p>
        </p:txBody>
      </p:sp>
      <p:sp>
        <p:nvSpPr>
          <p:cNvPr id="30" name="TextBox 29">
            <a:hlinkClick r:id="rId5" action="ppaction://hlinksldjump"/>
          </p:cNvPr>
          <p:cNvSpPr txBox="1"/>
          <p:nvPr/>
        </p:nvSpPr>
        <p:spPr>
          <a:xfrm>
            <a:off x="138684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none</a:t>
            </a:r>
          </a:p>
        </p:txBody>
      </p:sp>
      <p:sp>
        <p:nvSpPr>
          <p:cNvPr id="39" name="TextBox 38">
            <a:hlinkClick r:id="rId5" action="ppaction://hlinksldjump"/>
          </p:cNvPr>
          <p:cNvSpPr txBox="1"/>
          <p:nvPr/>
        </p:nvSpPr>
        <p:spPr>
          <a:xfrm>
            <a:off x="138684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record keeping</a:t>
            </a:r>
          </a:p>
        </p:txBody>
      </p:sp>
      <p:sp>
        <p:nvSpPr>
          <p:cNvPr id="40" name="TextBox 39">
            <a:hlinkClick r:id="rId5" action="ppaction://hlinksldjump"/>
          </p:cNvPr>
          <p:cNvSpPr txBox="1"/>
          <p:nvPr/>
        </p:nvSpPr>
        <p:spPr>
          <a:xfrm>
            <a:off x="1386840" y="41757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forms</a:t>
            </a:r>
          </a:p>
        </p:txBody>
      </p:sp>
      <p:sp>
        <p:nvSpPr>
          <p:cNvPr id="41" name="TextBox 40">
            <a:hlinkClick r:id="rId5" action="ppaction://hlinksldjump"/>
          </p:cNvPr>
          <p:cNvSpPr txBox="1"/>
          <p:nvPr/>
        </p:nvSpPr>
        <p:spPr>
          <a:xfrm>
            <a:off x="1386840" y="47345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 processing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system was used exclusively to store and manage data before the database approach?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60360" y="6338340"/>
            <a:ext cx="2226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524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006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38684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none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401564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record keeping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8684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forms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386840" y="47345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 processing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2296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 increase the integrity of a database the data should be _____________.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516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Action Button: Back or Previous 2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moderated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transmitted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sorted</a:t>
            </a:r>
            <a:endParaRPr lang="en-US" sz="2400" b="1" dirty="0"/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211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verifiable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3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5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5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5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6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3" action="ppaction://hlinksldjump"/>
          </p:cNvPr>
          <p:cNvSpPr txBox="1"/>
          <p:nvPr/>
        </p:nvSpPr>
        <p:spPr>
          <a:xfrm>
            <a:off x="762000" y="16836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is an advantage of a database over a file processing system?</a:t>
            </a:r>
            <a:endParaRPr lang="en-US" sz="2400" b="1" dirty="0"/>
          </a:p>
        </p:txBody>
      </p: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3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525   </a:t>
            </a:r>
            <a:endParaRPr lang="en-US" b="1" dirty="0"/>
          </a:p>
        </p:txBody>
      </p:sp>
      <p:sp>
        <p:nvSpPr>
          <p:cNvPr id="25" name="TextBox 24">
            <a:hlinkClick r:id="rId3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7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3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3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3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3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3" action="ppaction://hlinksldjump"/>
          </p:cNvPr>
          <p:cNvSpPr txBox="1"/>
          <p:nvPr/>
        </p:nvSpPr>
        <p:spPr>
          <a:xfrm>
            <a:off x="1386840" y="312523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more memory</a:t>
            </a:r>
          </a:p>
        </p:txBody>
      </p:sp>
      <p:sp>
        <p:nvSpPr>
          <p:cNvPr id="33" name="TextBox 32">
            <a:hlinkClick r:id="rId3" action="ppaction://hlinksldjump"/>
          </p:cNvPr>
          <p:cNvSpPr txBox="1"/>
          <p:nvPr/>
        </p:nvSpPr>
        <p:spPr>
          <a:xfrm>
            <a:off x="1402080" y="36531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more processing power</a:t>
            </a:r>
          </a:p>
        </p:txBody>
      </p:sp>
      <p:sp>
        <p:nvSpPr>
          <p:cNvPr id="34" name="TextBox 33">
            <a:hlinkClick r:id="rId3" action="ppaction://hlinksldjump"/>
          </p:cNvPr>
          <p:cNvSpPr txBox="1"/>
          <p:nvPr/>
        </p:nvSpPr>
        <p:spPr>
          <a:xfrm>
            <a:off x="1387356" y="420177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reduced data redundancy</a:t>
            </a:r>
          </a:p>
        </p:txBody>
      </p:sp>
      <p:sp>
        <p:nvSpPr>
          <p:cNvPr id="35" name="TextBox 34">
            <a:hlinkClick r:id="rId3" action="ppaction://hlinksldjump"/>
          </p:cNvPr>
          <p:cNvSpPr txBox="1"/>
          <p:nvPr/>
        </p:nvSpPr>
        <p:spPr>
          <a:xfrm>
            <a:off x="140208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more vulnerable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is an advantage of a database over a file processing system?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2900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525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6" action="ppaction://hlinksldjump"/>
          </p:cNvPr>
          <p:cNvSpPr txBox="1"/>
          <p:nvPr/>
        </p:nvSpPr>
        <p:spPr>
          <a:xfrm>
            <a:off x="1386840" y="31404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more memory</a:t>
            </a:r>
          </a:p>
        </p:txBody>
      </p:sp>
      <p:sp>
        <p:nvSpPr>
          <p:cNvPr id="30" name="TextBox 29">
            <a:hlinkClick r:id="rId6" action="ppaction://hlinksldjump"/>
          </p:cNvPr>
          <p:cNvSpPr txBox="1"/>
          <p:nvPr/>
        </p:nvSpPr>
        <p:spPr>
          <a:xfrm>
            <a:off x="1402080" y="36531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more processing power</a:t>
            </a:r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402596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reduced data redundancy</a:t>
            </a:r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38684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more vulnerable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is an advantage of a database over a file processing system?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14119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525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6" action="ppaction://hlinksldjump"/>
          </p:cNvPr>
          <p:cNvSpPr txBox="1"/>
          <p:nvPr/>
        </p:nvSpPr>
        <p:spPr>
          <a:xfrm>
            <a:off x="138684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more memory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86840" y="36531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more processing power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87356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reduced data redundancy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more vulnerable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79985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data dictionary contains details about data, or ___________.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91200" y="6400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528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metadata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compression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composites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188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records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data dictionary contains details about data, or ___________.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231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528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38684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metadata</a:t>
            </a:r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38632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compression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8684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composites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86840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records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135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data dictionary contains details about data, or ___________.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8984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528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6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metadata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compression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71600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composites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371600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records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are granted to a computer user by the network administrator and restrict the use of some parts of a computer system from use by the general user.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17920" y="6400800"/>
            <a:ext cx="2773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531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Certificates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08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Access privileges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596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Buffer assignments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Digital Signatures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178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531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62000" y="14478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are granted to a computer user by the network administrator and restrict the use of some parts of a computer system from use by the general user.</a:t>
            </a:r>
            <a:endParaRPr lang="en-US" sz="2400" b="1" dirty="0"/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Certificates</a:t>
            </a:r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Access privileges</a:t>
            </a:r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40208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Buffer assignments</a:t>
            </a:r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40208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Digital Signatures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796445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2232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531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824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hlinkClick r:id="rId2" action="ppaction://hlinksldjump"/>
          </p:cNvPr>
          <p:cNvSpPr txBox="1"/>
          <p:nvPr/>
        </p:nvSpPr>
        <p:spPr>
          <a:xfrm>
            <a:off x="762000" y="15240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are granted to a computer user by the network administrator and restrict the use of some parts of a computer system from use by the general user.</a:t>
            </a:r>
            <a:endParaRPr lang="en-US" sz="2400" b="1" dirty="0"/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Certificates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Access privileges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38684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Buffer assignments</a:t>
            </a:r>
          </a:p>
        </p:txBody>
      </p:sp>
      <p:sp>
        <p:nvSpPr>
          <p:cNvPr id="45" name="TextBox 44">
            <a:hlinkClick r:id="rId6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Digital Signatures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65262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uses the backups to restore a database when is becomes damaged?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532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3" action="ppaction://hlinksldjump"/>
          </p:cNvPr>
          <p:cNvSpPr txBox="1"/>
          <p:nvPr/>
        </p:nvSpPr>
        <p:spPr>
          <a:xfrm>
            <a:off x="137160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recovery utility</a:t>
            </a:r>
          </a:p>
        </p:txBody>
      </p:sp>
      <p:sp>
        <p:nvSpPr>
          <p:cNvPr id="37" name="TextBox 36">
            <a:hlinkClick r:id="rId3" action="ppaction://hlinksldjump"/>
          </p:cNvPr>
          <p:cNvSpPr txBox="1"/>
          <p:nvPr/>
        </p:nvSpPr>
        <p:spPr>
          <a:xfrm>
            <a:off x="138684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disk cleanup</a:t>
            </a:r>
          </a:p>
        </p:txBody>
      </p:sp>
      <p:sp>
        <p:nvSpPr>
          <p:cNvPr id="38" name="TextBox 37">
            <a:hlinkClick r:id="rId3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default</a:t>
            </a:r>
          </a:p>
        </p:txBody>
      </p:sp>
      <p:sp>
        <p:nvSpPr>
          <p:cNvPr id="39" name="TextBox 38">
            <a:hlinkClick r:id="rId3" action="ppaction://hlinksldjump"/>
          </p:cNvPr>
          <p:cNvSpPr txBox="1"/>
          <p:nvPr/>
        </p:nvSpPr>
        <p:spPr>
          <a:xfrm>
            <a:off x="138684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reset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2296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 increase the integrity of a database the data should be _____________.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8520" y="62636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516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8325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transmitted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40" y="4222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sorted</a:t>
            </a:r>
            <a:endParaRPr lang="en-US" sz="24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8" y="3155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moderated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324" y="475005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verifiable</a:t>
            </a:r>
            <a:endParaRPr lang="en-US" sz="2400" b="1" dirty="0"/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5" name="Action Button: Back or Previous 34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7853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532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423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recovery utility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disk cleanup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default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reset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85800" y="165287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uses the backups to restore a database when is becomes damaged?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2232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532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85800" y="165337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uses the backups to restore a database when is becomes damaged?</a:t>
            </a:r>
            <a:endParaRPr lang="en-US" sz="2400" b="1" dirty="0"/>
          </a:p>
        </p:txBody>
      </p:sp>
      <p:sp>
        <p:nvSpPr>
          <p:cNvPr id="27" name="TextBox 26">
            <a:hlinkClick r:id="rId3" action="ppaction://hlinksldjump"/>
          </p:cNvPr>
          <p:cNvSpPr txBox="1"/>
          <p:nvPr/>
        </p:nvSpPr>
        <p:spPr>
          <a:xfrm>
            <a:off x="138684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recovery utility</a:t>
            </a:r>
          </a:p>
        </p:txBody>
      </p:sp>
      <p:sp>
        <p:nvSpPr>
          <p:cNvPr id="29" name="TextBox 28">
            <a:hlinkClick r:id="rId3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disk cleanup</a:t>
            </a:r>
          </a:p>
        </p:txBody>
      </p:sp>
      <p:sp>
        <p:nvSpPr>
          <p:cNvPr id="42" name="TextBox 41">
            <a:hlinkClick r:id="rId3" action="ppaction://hlinksldjump"/>
          </p:cNvPr>
          <p:cNvSpPr txBox="1"/>
          <p:nvPr/>
        </p:nvSpPr>
        <p:spPr>
          <a:xfrm>
            <a:off x="138684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default</a:t>
            </a:r>
          </a:p>
        </p:txBody>
      </p:sp>
      <p:sp>
        <p:nvSpPr>
          <p:cNvPr id="43" name="TextBox 42">
            <a:hlinkClick r:id="rId3" action="ppaction://hlinksldjump"/>
          </p:cNvPr>
          <p:cNvSpPr txBox="1"/>
          <p:nvPr/>
        </p:nvSpPr>
        <p:spPr>
          <a:xfrm>
            <a:off x="1386840" y="4709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reset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5312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is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one of the three popular data models used today?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533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continuous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relational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object-oriented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7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multidimensional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5262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is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one of the three popular data models used today?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91200" y="6400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1267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533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5" action="ppaction://hlinksldjump"/>
          </p:cNvPr>
          <p:cNvSpPr txBox="1"/>
          <p:nvPr/>
        </p:nvSpPr>
        <p:spPr>
          <a:xfrm>
            <a:off x="1386324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continuous</a:t>
            </a:r>
          </a:p>
        </p:txBody>
      </p:sp>
      <p:sp>
        <p:nvSpPr>
          <p:cNvPr id="33" name="TextBox 32">
            <a:hlinkClick r:id="rId5" action="ppaction://hlinksldjump"/>
          </p:cNvPr>
          <p:cNvSpPr txBox="1"/>
          <p:nvPr/>
        </p:nvSpPr>
        <p:spPr>
          <a:xfrm>
            <a:off x="1386324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relational</a:t>
            </a:r>
          </a:p>
        </p:txBody>
      </p:sp>
      <p:sp>
        <p:nvSpPr>
          <p:cNvPr id="39" name="TextBox 38">
            <a:hlinkClick r:id="rId5" action="ppaction://hlinksldjump"/>
          </p:cNvPr>
          <p:cNvSpPr txBox="1"/>
          <p:nvPr/>
        </p:nvSpPr>
        <p:spPr>
          <a:xfrm>
            <a:off x="1372116" y="41605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object-oriented</a:t>
            </a:r>
          </a:p>
        </p:txBody>
      </p:sp>
      <p:sp>
        <p:nvSpPr>
          <p:cNvPr id="40" name="TextBox 39">
            <a:hlinkClick r:id="rId5" action="ppaction://hlinksldjump"/>
          </p:cNvPr>
          <p:cNvSpPr txBox="1"/>
          <p:nvPr/>
        </p:nvSpPr>
        <p:spPr>
          <a:xfrm>
            <a:off x="1372116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multidimensional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5237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is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one of the three popular data models used today?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87314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533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38684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continuous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8684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relational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86840" y="41757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object-oriented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387356" y="4709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multidimensional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hypercube is found in which database?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535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hlinkClick r:id="rId7" action="ppaction://hlinksldjump"/>
          </p:cNvPr>
          <p:cNvSpPr txBox="1"/>
          <p:nvPr/>
        </p:nvSpPr>
        <p:spPr>
          <a:xfrm>
            <a:off x="138684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continuous</a:t>
            </a:r>
          </a:p>
        </p:txBody>
      </p:sp>
      <p:sp>
        <p:nvSpPr>
          <p:cNvPr id="38" name="TextBox 37">
            <a:hlinkClick r:id="rId7" action="ppaction://hlinksldjump"/>
          </p:cNvPr>
          <p:cNvSpPr txBox="1"/>
          <p:nvPr/>
        </p:nvSpPr>
        <p:spPr>
          <a:xfrm>
            <a:off x="138684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relational</a:t>
            </a:r>
          </a:p>
        </p:txBody>
      </p:sp>
      <p:sp>
        <p:nvSpPr>
          <p:cNvPr id="39" name="TextBox 38">
            <a:hlinkClick r:id="rId7" action="ppaction://hlinksldjump"/>
          </p:cNvPr>
          <p:cNvSpPr txBox="1"/>
          <p:nvPr/>
        </p:nvSpPr>
        <p:spPr>
          <a:xfrm>
            <a:off x="1386840" y="41757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object-oriented</a:t>
            </a:r>
          </a:p>
        </p:txBody>
      </p:sp>
      <p:sp>
        <p:nvSpPr>
          <p:cNvPr id="40" name="TextBox 39">
            <a:hlinkClick r:id="rId7" action="ppaction://hlinksldjump"/>
          </p:cNvPr>
          <p:cNvSpPr txBox="1"/>
          <p:nvPr/>
        </p:nvSpPr>
        <p:spPr>
          <a:xfrm>
            <a:off x="138684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multidimensional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hypercube is found in which database?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7306" y="6338340"/>
            <a:ext cx="2175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535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hlinkClick r:id="rId5" action="ppaction://hlinksldjump"/>
          </p:cNvPr>
          <p:cNvSpPr txBox="1"/>
          <p:nvPr/>
        </p:nvSpPr>
        <p:spPr>
          <a:xfrm>
            <a:off x="138684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continuous</a:t>
            </a:r>
          </a:p>
        </p:txBody>
      </p:sp>
      <p:sp>
        <p:nvSpPr>
          <p:cNvPr id="41" name="TextBox 40">
            <a:hlinkClick r:id="rId5" action="ppaction://hlinksldjump"/>
          </p:cNvPr>
          <p:cNvSpPr txBox="1"/>
          <p:nvPr/>
        </p:nvSpPr>
        <p:spPr>
          <a:xfrm>
            <a:off x="1386840" y="36423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relational</a:t>
            </a:r>
          </a:p>
        </p:txBody>
      </p:sp>
      <p:sp>
        <p:nvSpPr>
          <p:cNvPr id="42" name="TextBox 41">
            <a:hlinkClick r:id="rId5" action="ppaction://hlinksldjump"/>
          </p:cNvPr>
          <p:cNvSpPr txBox="1"/>
          <p:nvPr/>
        </p:nvSpPr>
        <p:spPr>
          <a:xfrm>
            <a:off x="138684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object-oriented</a:t>
            </a:r>
          </a:p>
        </p:txBody>
      </p:sp>
      <p:sp>
        <p:nvSpPr>
          <p:cNvPr id="43" name="TextBox 42">
            <a:hlinkClick r:id="rId5" action="ppaction://hlinksldjump"/>
          </p:cNvPr>
          <p:cNvSpPr txBox="1"/>
          <p:nvPr/>
        </p:nvSpPr>
        <p:spPr>
          <a:xfrm>
            <a:off x="138684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multidimensional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8800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hypercube is found in which database?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07080" y="6338340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535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6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006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7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continuous</a:t>
            </a:r>
          </a:p>
        </p:txBody>
      </p:sp>
      <p:sp>
        <p:nvSpPr>
          <p:cNvPr id="28" name="TextBox 27">
            <a:hlinkClick r:id="rId7" action="ppaction://hlinksldjump"/>
          </p:cNvPr>
          <p:cNvSpPr txBox="1"/>
          <p:nvPr/>
        </p:nvSpPr>
        <p:spPr>
          <a:xfrm>
            <a:off x="138684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relational</a:t>
            </a:r>
          </a:p>
        </p:txBody>
      </p:sp>
      <p:sp>
        <p:nvSpPr>
          <p:cNvPr id="33" name="TextBox 32">
            <a:hlinkClick r:id="rId7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object-oriented</a:t>
            </a:r>
          </a:p>
        </p:txBody>
      </p:sp>
      <p:sp>
        <p:nvSpPr>
          <p:cNvPr id="42" name="TextBox 41">
            <a:hlinkClick r:id="rId7" action="ppaction://hlinksldjump"/>
          </p:cNvPr>
          <p:cNvSpPr txBox="1"/>
          <p:nvPr/>
        </p:nvSpPr>
        <p:spPr>
          <a:xfrm>
            <a:off x="140208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multidimensional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09600" y="1443335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huge database that stores and manages data required to analyze historical and current transactions is called a ____________.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536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402080" y="31404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mine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5176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field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warehouse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080" y="47188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mart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41248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8520" y="6338340"/>
            <a:ext cx="222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536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09600" y="1443335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huge database that stores and manages data required to analyze historical and current transactions is called a ____________.</a:t>
            </a:r>
            <a:endParaRPr lang="en-US" sz="2400" b="1" dirty="0"/>
          </a:p>
        </p:txBody>
      </p:sp>
      <p:sp>
        <p:nvSpPr>
          <p:cNvPr id="24" name="TextBox 23">
            <a:hlinkClick r:id="rId5" action="ppaction://hlinksldjump"/>
          </p:cNvPr>
          <p:cNvSpPr txBox="1"/>
          <p:nvPr/>
        </p:nvSpPr>
        <p:spPr>
          <a:xfrm>
            <a:off x="1402080" y="31404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mine</a:t>
            </a:r>
          </a:p>
        </p:txBody>
      </p:sp>
      <p:sp>
        <p:nvSpPr>
          <p:cNvPr id="33" name="TextBox 32">
            <a:hlinkClick r:id="rId5" action="ppaction://hlinksldjump"/>
          </p:cNvPr>
          <p:cNvSpPr txBox="1"/>
          <p:nvPr/>
        </p:nvSpPr>
        <p:spPr>
          <a:xfrm>
            <a:off x="1402080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field</a:t>
            </a:r>
          </a:p>
        </p:txBody>
      </p:sp>
      <p:sp>
        <p:nvSpPr>
          <p:cNvPr id="39" name="TextBox 38">
            <a:hlinkClick r:id="rId5" action="ppaction://hlinksldjump"/>
          </p:cNvPr>
          <p:cNvSpPr txBox="1"/>
          <p:nvPr/>
        </p:nvSpPr>
        <p:spPr>
          <a:xfrm>
            <a:off x="1402080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warehouse</a:t>
            </a:r>
          </a:p>
        </p:txBody>
      </p:sp>
      <p:sp>
        <p:nvSpPr>
          <p:cNvPr id="40" name="TextBox 39">
            <a:hlinkClick r:id="rId5" action="ppaction://hlinksldjump"/>
          </p:cNvPr>
          <p:cNvSpPr txBox="1"/>
          <p:nvPr/>
        </p:nvSpPr>
        <p:spPr>
          <a:xfrm>
            <a:off x="1402080" y="47188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mart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2321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41248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9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35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 increase the integrity of a database the data should be _____________.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516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006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transmitted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moderated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sorted</a:t>
            </a:r>
            <a:endParaRPr lang="en-US" sz="2400" b="1" dirty="0"/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084" y="47199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verifiable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32" name="Action Button: Back or Previous 3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08830" y="6338340"/>
            <a:ext cx="211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536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1" name="Action Button: Forward or Next 40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2" name="Action Button: Back or Previous 4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09600" y="1443335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huge database that stores and manages data required to analyze historical and current transactions is called a ____________.</a:t>
            </a:r>
            <a:endParaRPr lang="en-US" sz="2400" b="1" dirty="0"/>
          </a:p>
        </p:txBody>
      </p:sp>
      <p:sp>
        <p:nvSpPr>
          <p:cNvPr id="29" name="TextBox 28">
            <a:hlinkClick r:id="rId6" action="ppaction://hlinksldjump"/>
          </p:cNvPr>
          <p:cNvSpPr txBox="1"/>
          <p:nvPr/>
        </p:nvSpPr>
        <p:spPr>
          <a:xfrm>
            <a:off x="1402080" y="31404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mine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402080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field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402080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warehouse</a:t>
            </a:r>
          </a:p>
        </p:txBody>
      </p:sp>
      <p:sp>
        <p:nvSpPr>
          <p:cNvPr id="45" name="TextBox 44">
            <a:hlinkClick r:id="rId6" action="ppaction://hlinksldjump"/>
          </p:cNvPr>
          <p:cNvSpPr txBox="1"/>
          <p:nvPr/>
        </p:nvSpPr>
        <p:spPr>
          <a:xfrm>
            <a:off x="1402080" y="47188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mart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database ____________ is a computer that stores and provides access to a database.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537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40208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server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2080" y="363652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gateway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59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model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080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forum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database ____________ is a computer that stores and provides access to a database.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8282" y="6338340"/>
            <a:ext cx="2331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537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40208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server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402080" y="365176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gateway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402080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model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402596" y="47188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forum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database ____________ is a computer that stores and provides access to a database.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85800" y="6338340"/>
            <a:ext cx="2292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537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6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server</a:t>
            </a:r>
          </a:p>
        </p:txBody>
      </p:sp>
      <p:sp>
        <p:nvSpPr>
          <p:cNvPr id="28" name="TextBox 27">
            <a:hlinkClick r:id="rId6" action="ppaction://hlinksldjump"/>
          </p:cNvPr>
          <p:cNvSpPr txBox="1"/>
          <p:nvPr/>
        </p:nvSpPr>
        <p:spPr>
          <a:xfrm>
            <a:off x="1386840" y="365176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gateway</a:t>
            </a:r>
          </a:p>
        </p:txBody>
      </p:sp>
      <p:sp>
        <p:nvSpPr>
          <p:cNvPr id="29" name="TextBox 28">
            <a:hlinkClick r:id="rId6" action="ppaction://hlinksldjump"/>
          </p:cNvPr>
          <p:cNvSpPr txBox="1"/>
          <p:nvPr/>
        </p:nvSpPr>
        <p:spPr>
          <a:xfrm>
            <a:off x="138684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model</a:t>
            </a:r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386840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forum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person who focuses on data meaning and usage is the data modeler, or the ___________.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15000" y="6400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538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5176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CPU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DQB</a:t>
            </a:r>
            <a:endParaRPr lang="en-US" sz="2400" b="1" dirty="0"/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188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DMS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person who focuses on data meaning and usage is the data modeler, or the ___________.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2026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538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38684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86840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CPU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86840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DQB</a:t>
            </a:r>
            <a:endParaRPr lang="en-US" sz="2400" b="1" dirty="0"/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386840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DMS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person who focuses on data meaning and usage is the data modeler, or the ___________.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2232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538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4008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5" action="ppaction://hlinksldjump"/>
          </p:cNvPr>
          <p:cNvSpPr txBox="1"/>
          <p:nvPr/>
        </p:nvSpPr>
        <p:spPr>
          <a:xfrm>
            <a:off x="138684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</a:t>
            </a:r>
          </a:p>
        </p:txBody>
      </p:sp>
      <p:sp>
        <p:nvSpPr>
          <p:cNvPr id="28" name="TextBox 27">
            <a:hlinkClick r:id="rId5" action="ppaction://hlinksldjump"/>
          </p:cNvPr>
          <p:cNvSpPr txBox="1"/>
          <p:nvPr/>
        </p:nvSpPr>
        <p:spPr>
          <a:xfrm>
            <a:off x="1371600" y="368224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CPU</a:t>
            </a:r>
          </a:p>
        </p:txBody>
      </p:sp>
      <p:sp>
        <p:nvSpPr>
          <p:cNvPr id="29" name="TextBox 28">
            <a:hlinkClick r:id="rId5" action="ppaction://hlinksldjump"/>
          </p:cNvPr>
          <p:cNvSpPr txBox="1"/>
          <p:nvPr/>
        </p:nvSpPr>
        <p:spPr>
          <a:xfrm>
            <a:off x="1386840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DQB</a:t>
            </a:r>
            <a:endParaRPr lang="en-US" sz="2400" b="1" dirty="0"/>
          </a:p>
        </p:txBody>
      </p:sp>
      <p:sp>
        <p:nvSpPr>
          <p:cNvPr id="33" name="TextBox 32">
            <a:hlinkClick r:id="rId5" action="ppaction://hlinksldjump"/>
          </p:cNvPr>
          <p:cNvSpPr txBox="1"/>
          <p:nvPr/>
        </p:nvSpPr>
        <p:spPr>
          <a:xfrm>
            <a:off x="1386840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DMS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20624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a collection of data organized to allow access, retrieval, and use?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514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4008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402080" y="316545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table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20177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database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record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a collection of data organized to allow access, retrieval, and use?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329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514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6" action="ppaction://hlinksldjump"/>
          </p:cNvPr>
          <p:cNvSpPr txBox="1"/>
          <p:nvPr/>
        </p:nvSpPr>
        <p:spPr>
          <a:xfrm>
            <a:off x="1386840" y="3185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</a:t>
            </a:r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38684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table</a:t>
            </a:r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38684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database</a:t>
            </a:r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38684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record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a collection of data organized to allow access, retrieval, and use?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95866" y="6338340"/>
            <a:ext cx="2144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514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hlinkClick r:id="rId6" action="ppaction://hlinksldjump"/>
          </p:cNvPr>
          <p:cNvSpPr txBox="1"/>
          <p:nvPr/>
        </p:nvSpPr>
        <p:spPr>
          <a:xfrm>
            <a:off x="1386840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</a:t>
            </a:r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table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database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8684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record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3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5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5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5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3" action="ppaction://hlinksldjump"/>
          </p:cNvPr>
          <p:cNvSpPr txBox="1"/>
          <p:nvPr/>
        </p:nvSpPr>
        <p:spPr>
          <a:xfrm>
            <a:off x="762000" y="163763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acronym points out the accuracy of a computer’s output depends on the accuracy of the input?</a:t>
            </a:r>
          </a:p>
        </p:txBody>
      </p: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3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516 </a:t>
            </a:r>
            <a:endParaRPr lang="en-US" b="1" dirty="0"/>
          </a:p>
        </p:txBody>
      </p:sp>
      <p:sp>
        <p:nvSpPr>
          <p:cNvPr id="25" name="TextBox 24">
            <a:hlinkClick r:id="rId3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3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3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3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3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3" action="ppaction://hlinksldjump"/>
          </p:cNvPr>
          <p:cNvSpPr txBox="1"/>
          <p:nvPr/>
        </p:nvSpPr>
        <p:spPr>
          <a:xfrm>
            <a:off x="1386840" y="31404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FIFO</a:t>
            </a:r>
            <a:endParaRPr lang="en-US" sz="2400" b="1" dirty="0"/>
          </a:p>
        </p:txBody>
      </p:sp>
      <p:sp>
        <p:nvSpPr>
          <p:cNvPr id="33" name="TextBox 32">
            <a:hlinkClick r:id="rId3" action="ppaction://hlinksldjump"/>
          </p:cNvPr>
          <p:cNvSpPr txBox="1"/>
          <p:nvPr/>
        </p:nvSpPr>
        <p:spPr>
          <a:xfrm>
            <a:off x="1371600" y="36423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GIGO</a:t>
            </a:r>
            <a:endParaRPr lang="en-US" sz="2400" b="1" dirty="0"/>
          </a:p>
        </p:txBody>
      </p:sp>
      <p:sp>
        <p:nvSpPr>
          <p:cNvPr id="34" name="TextBox 33">
            <a:hlinkClick r:id="rId3" action="ppaction://hlinksldjump"/>
          </p:cNvPr>
          <p:cNvSpPr txBox="1"/>
          <p:nvPr/>
        </p:nvSpPr>
        <p:spPr>
          <a:xfrm>
            <a:off x="1371600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LIFO</a:t>
            </a:r>
            <a:endParaRPr lang="en-US" sz="2400" b="1" dirty="0"/>
          </a:p>
        </p:txBody>
      </p:sp>
      <p:sp>
        <p:nvSpPr>
          <p:cNvPr id="35" name="TextBox 34">
            <a:hlinkClick r:id="rId3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MISO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607403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type of software is used to create and manage a computerized database?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515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8224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DBMS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Graphic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645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Spreadsheet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8619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GUI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727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515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85800" y="1607403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type of software is used to create and manage a computerized database?</a:t>
            </a:r>
            <a:endParaRPr lang="en-US" sz="2400" b="1" dirty="0"/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386840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DBMS</a:t>
            </a:r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Graphic</a:t>
            </a:r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371600" y="47645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Spreadsheet</a:t>
            </a:r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38684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GUI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90340" y="6338340"/>
            <a:ext cx="2150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515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2192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The </a:t>
            </a:r>
            <a:r>
              <a:rPr lang="en-US" b="1" smtClean="0"/>
              <a:t>Answer Key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85800" y="1607403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type of software is used to create and manage a computerized database?</a:t>
            </a:r>
            <a:endParaRPr lang="en-US" sz="2400" b="1" dirty="0"/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71600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DBMS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71600" y="421701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Graphic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371600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Spreadsheet</a:t>
            </a:r>
          </a:p>
        </p:txBody>
      </p:sp>
      <p:sp>
        <p:nvSpPr>
          <p:cNvPr id="45" name="TextBox 44">
            <a:hlinkClick r:id="rId6" action="ppaction://hlinksldjump"/>
          </p:cNvPr>
          <p:cNvSpPr txBox="1"/>
          <p:nvPr/>
        </p:nvSpPr>
        <p:spPr>
          <a:xfrm>
            <a:off x="1371600" y="31404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GUI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-15498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0250" y="685800"/>
            <a:ext cx="5715000" cy="990600"/>
          </a:xfrm>
        </p:spPr>
        <p:txBody>
          <a:bodyPr>
            <a:normAutofit fontScale="90000"/>
          </a:bodyPr>
          <a:lstStyle/>
          <a:p>
            <a:r>
              <a:rPr lang="en-US" sz="4000" b="1" i="1" dirty="0" smtClean="0"/>
              <a:t/>
            </a:r>
            <a:br>
              <a:rPr lang="en-US" sz="4000" b="1" i="1" dirty="0" smtClean="0"/>
            </a:br>
            <a:r>
              <a:rPr lang="en-US" sz="2200" b="1" i="1" dirty="0" smtClean="0"/>
              <a:t>Answer Key</a:t>
            </a:r>
            <a:br>
              <a:rPr lang="en-US" sz="2200" b="1" i="1" dirty="0" smtClean="0"/>
            </a:br>
            <a:r>
              <a:rPr lang="en-US" sz="2200" b="1" dirty="0" smtClean="0"/>
              <a:t>Database Management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>
              <a:hlinkClick r:id="rId3" action="ppaction://hlinksldjump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295400" y="18288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 = D</a:t>
            </a:r>
            <a:endParaRPr lang="en-US" sz="2400" b="1" dirty="0">
              <a:latin typeface="+mj-lt"/>
            </a:endParaRPr>
          </a:p>
        </p:txBody>
      </p:sp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6492240" y="6400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15240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End Show</a:t>
            </a:r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914400" y="1905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Forward or Next 16">
            <a:hlinkClick r:id="rId5" action="ppaction://hlinksldjump" highlightClick="1"/>
          </p:cNvPr>
          <p:cNvSpPr/>
          <p:nvPr/>
        </p:nvSpPr>
        <p:spPr>
          <a:xfrm>
            <a:off x="914400" y="23931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Forward or Next 17">
            <a:hlinkClick r:id="rId6" action="ppaction://hlinksldjump" highlightClick="1"/>
          </p:cNvPr>
          <p:cNvSpPr/>
          <p:nvPr/>
        </p:nvSpPr>
        <p:spPr>
          <a:xfrm>
            <a:off x="914400" y="28646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Forward or Next 18">
            <a:hlinkClick r:id="rId7" action="ppaction://hlinksldjump" highlightClick="1"/>
          </p:cNvPr>
          <p:cNvSpPr/>
          <p:nvPr/>
        </p:nvSpPr>
        <p:spPr>
          <a:xfrm>
            <a:off x="914400" y="333730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Forward or Next 19">
            <a:hlinkClick r:id="rId8" action="ppaction://hlinksldjump" highlightClick="1"/>
          </p:cNvPr>
          <p:cNvSpPr/>
          <p:nvPr/>
        </p:nvSpPr>
        <p:spPr>
          <a:xfrm>
            <a:off x="914400" y="38254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Forward or Next 20">
            <a:hlinkClick r:id="rId9" action="ppaction://hlinksldjump" highlightClick="1"/>
          </p:cNvPr>
          <p:cNvSpPr/>
          <p:nvPr/>
        </p:nvSpPr>
        <p:spPr>
          <a:xfrm>
            <a:off x="3352800" y="190195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Forward or Next 21">
            <a:hlinkClick r:id="rId10" action="ppaction://hlinksldjump" highlightClick="1"/>
          </p:cNvPr>
          <p:cNvSpPr/>
          <p:nvPr/>
        </p:nvSpPr>
        <p:spPr>
          <a:xfrm>
            <a:off x="6096000" y="188925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ction Button: Forward or Next 22">
            <a:hlinkClick r:id="rId11" action="ppaction://hlinksldjump" highlightClick="1"/>
          </p:cNvPr>
          <p:cNvSpPr/>
          <p:nvPr/>
        </p:nvSpPr>
        <p:spPr>
          <a:xfrm>
            <a:off x="6096000" y="3276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ction Button: Forward or Next 23">
            <a:hlinkClick r:id="rId12" action="ppaction://hlinksldjump" highlightClick="1"/>
          </p:cNvPr>
          <p:cNvSpPr/>
          <p:nvPr/>
        </p:nvSpPr>
        <p:spPr>
          <a:xfrm>
            <a:off x="6096000" y="2362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ction Button: Forward or Next 24">
            <a:hlinkClick r:id="rId13" action="ppaction://hlinksldjump" highlightClick="1"/>
          </p:cNvPr>
          <p:cNvSpPr/>
          <p:nvPr/>
        </p:nvSpPr>
        <p:spPr>
          <a:xfrm>
            <a:off x="6096000" y="2819400"/>
            <a:ext cx="381000" cy="39649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295400" y="2326739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Q2 = B</a:t>
            </a:r>
            <a:endParaRPr lang="en-US" sz="2400" b="1" dirty="0">
              <a:latin typeface="+mj-lt"/>
            </a:endParaRPr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1295400" y="27994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Q3 = A</a:t>
            </a:r>
            <a:endParaRPr lang="en-US" sz="2400" b="1" dirty="0">
              <a:latin typeface="+mj-lt"/>
            </a:endParaRPr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1295400" y="32766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Q4 = A</a:t>
            </a:r>
            <a:endParaRPr lang="en-US" sz="2400" b="1" dirty="0">
              <a:latin typeface="+mj-lt"/>
            </a:endParaRP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295400" y="3733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Q5 = C</a:t>
            </a:r>
            <a:endParaRPr lang="en-US" sz="2400" b="1" dirty="0">
              <a:latin typeface="+mj-lt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3810000" y="1828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Q8   = C</a:t>
            </a:r>
            <a:endParaRPr lang="en-US" sz="2400" b="1" dirty="0">
              <a:latin typeface="+mj-lt"/>
            </a:endParaRPr>
          </a:p>
        </p:txBody>
      </p:sp>
      <p:sp>
        <p:nvSpPr>
          <p:cNvPr id="31" name="Action Button: Forward or Next 30">
            <a:hlinkClick r:id="rId14" action="ppaction://hlinksldjump" highlightClick="1"/>
          </p:cNvPr>
          <p:cNvSpPr/>
          <p:nvPr/>
        </p:nvSpPr>
        <p:spPr>
          <a:xfrm>
            <a:off x="914400" y="43124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295400" y="42472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Q6 = B</a:t>
            </a:r>
            <a:endParaRPr lang="en-US" sz="2400" b="1" dirty="0">
              <a:latin typeface="+mj-lt"/>
            </a:endParaRPr>
          </a:p>
        </p:txBody>
      </p:sp>
      <p:sp>
        <p:nvSpPr>
          <p:cNvPr id="33" name="Action Button: Forward or Next 32">
            <a:hlinkClick r:id="rId15" action="ppaction://hlinksldjump" highlightClick="1"/>
          </p:cNvPr>
          <p:cNvSpPr/>
          <p:nvPr/>
        </p:nvSpPr>
        <p:spPr>
          <a:xfrm>
            <a:off x="914400" y="48160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295400" y="4765139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Q7 = A</a:t>
            </a:r>
            <a:endParaRPr lang="en-US" sz="2400" b="1" dirty="0">
              <a:latin typeface="+mj-lt"/>
            </a:endParaRPr>
          </a:p>
        </p:txBody>
      </p:sp>
      <p:sp>
        <p:nvSpPr>
          <p:cNvPr id="35" name="Action Button: Forward or Next 34">
            <a:hlinkClick r:id="rId16" action="ppaction://hlinksldjump" highlightClick="1"/>
          </p:cNvPr>
          <p:cNvSpPr/>
          <p:nvPr/>
        </p:nvSpPr>
        <p:spPr>
          <a:xfrm>
            <a:off x="3352800" y="23776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ction Button: Forward or Next 35">
            <a:hlinkClick r:id="rId17" action="ppaction://hlinksldjump" highlightClick="1"/>
          </p:cNvPr>
          <p:cNvSpPr/>
          <p:nvPr/>
        </p:nvSpPr>
        <p:spPr>
          <a:xfrm>
            <a:off x="3352800" y="28503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ction Button: Forward or Next 36">
            <a:hlinkClick r:id="rId18" action="ppaction://hlinksldjump" highlightClick="1"/>
          </p:cNvPr>
          <p:cNvSpPr/>
          <p:nvPr/>
        </p:nvSpPr>
        <p:spPr>
          <a:xfrm>
            <a:off x="3352800" y="33091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ction Button: Forward or Next 37">
            <a:hlinkClick r:id="rId19" action="ppaction://hlinksldjump" highlightClick="1"/>
          </p:cNvPr>
          <p:cNvSpPr/>
          <p:nvPr/>
        </p:nvSpPr>
        <p:spPr>
          <a:xfrm>
            <a:off x="3352800" y="37973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ction Button: Forward or Next 38">
            <a:hlinkClick r:id="rId20" action="ppaction://hlinksldjump" highlightClick="1"/>
          </p:cNvPr>
          <p:cNvSpPr/>
          <p:nvPr/>
        </p:nvSpPr>
        <p:spPr>
          <a:xfrm>
            <a:off x="3352800" y="42981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ction Button: Forward or Next 39">
            <a:hlinkClick r:id="rId21" action="ppaction://hlinksldjump" highlightClick="1"/>
          </p:cNvPr>
          <p:cNvSpPr/>
          <p:nvPr/>
        </p:nvSpPr>
        <p:spPr>
          <a:xfrm>
            <a:off x="3352800" y="478510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ction Button: Forward or Next 40">
            <a:hlinkClick r:id="rId22" action="ppaction://hlinksldjump" highlightClick="1"/>
          </p:cNvPr>
          <p:cNvSpPr/>
          <p:nvPr/>
        </p:nvSpPr>
        <p:spPr>
          <a:xfrm>
            <a:off x="6096000" y="37492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ction Button: Forward or Next 41">
            <a:hlinkClick r:id="rId23" action="ppaction://hlinksldjump" highlightClick="1"/>
          </p:cNvPr>
          <p:cNvSpPr/>
          <p:nvPr/>
        </p:nvSpPr>
        <p:spPr>
          <a:xfrm>
            <a:off x="6096000" y="422070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hlinkClick r:id="rId2" action="ppaction://hlinksldjump"/>
          </p:cNvPr>
          <p:cNvSpPr txBox="1"/>
          <p:nvPr/>
        </p:nvSpPr>
        <p:spPr>
          <a:xfrm>
            <a:off x="3810000" y="2311241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Q9   = D</a:t>
            </a:r>
            <a:endParaRPr lang="en-US" sz="2400" b="1" dirty="0">
              <a:latin typeface="+mj-lt"/>
            </a:endParaRPr>
          </a:p>
        </p:txBody>
      </p:sp>
      <p:sp>
        <p:nvSpPr>
          <p:cNvPr id="44" name="TextBox 43">
            <a:hlinkClick r:id="rId2" action="ppaction://hlinksldjump"/>
          </p:cNvPr>
          <p:cNvSpPr txBox="1"/>
          <p:nvPr/>
        </p:nvSpPr>
        <p:spPr>
          <a:xfrm>
            <a:off x="3810000" y="27839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Q10 = C</a:t>
            </a:r>
            <a:endParaRPr lang="en-US" sz="2400" b="1" dirty="0">
              <a:latin typeface="+mj-lt"/>
            </a:endParaRPr>
          </a:p>
        </p:txBody>
      </p:sp>
      <p:sp>
        <p:nvSpPr>
          <p:cNvPr id="45" name="TextBox 44">
            <a:hlinkClick r:id="rId2" action="ppaction://hlinksldjump"/>
          </p:cNvPr>
          <p:cNvSpPr txBox="1"/>
          <p:nvPr/>
        </p:nvSpPr>
        <p:spPr>
          <a:xfrm>
            <a:off x="3810000" y="32566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Q11 = A</a:t>
            </a:r>
            <a:endParaRPr lang="en-US" sz="2400" b="1" dirty="0">
              <a:latin typeface="+mj-lt"/>
            </a:endParaRPr>
          </a:p>
        </p:txBody>
      </p:sp>
      <p:sp>
        <p:nvSpPr>
          <p:cNvPr id="46" name="TextBox 45">
            <a:hlinkClick r:id="rId2" action="ppaction://hlinksldjump"/>
          </p:cNvPr>
          <p:cNvSpPr txBox="1"/>
          <p:nvPr/>
        </p:nvSpPr>
        <p:spPr>
          <a:xfrm>
            <a:off x="3810000" y="3733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Q12 = C</a:t>
            </a:r>
            <a:endParaRPr lang="en-US" sz="2400" b="1" dirty="0">
              <a:latin typeface="+mj-lt"/>
            </a:endParaRPr>
          </a:p>
        </p:txBody>
      </p:sp>
      <p:sp>
        <p:nvSpPr>
          <p:cNvPr id="47" name="TextBox 46">
            <a:hlinkClick r:id="rId2" action="ppaction://hlinksldjump"/>
          </p:cNvPr>
          <p:cNvSpPr txBox="1"/>
          <p:nvPr/>
        </p:nvSpPr>
        <p:spPr>
          <a:xfrm>
            <a:off x="3810000" y="42472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Q13 = B</a:t>
            </a:r>
            <a:endParaRPr lang="en-US" sz="2400" b="1" dirty="0">
              <a:latin typeface="+mj-lt"/>
            </a:endParaRPr>
          </a:p>
        </p:txBody>
      </p:sp>
      <p:sp>
        <p:nvSpPr>
          <p:cNvPr id="48" name="TextBox 47">
            <a:hlinkClick r:id="rId2" action="ppaction://hlinksldjump"/>
          </p:cNvPr>
          <p:cNvSpPr txBox="1"/>
          <p:nvPr/>
        </p:nvSpPr>
        <p:spPr>
          <a:xfrm>
            <a:off x="3810000" y="47199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Q14 = A</a:t>
            </a:r>
            <a:endParaRPr lang="en-US" sz="2400" b="1" dirty="0">
              <a:latin typeface="+mj-lt"/>
            </a:endParaRPr>
          </a:p>
        </p:txBody>
      </p:sp>
      <p:sp>
        <p:nvSpPr>
          <p:cNvPr id="49" name="TextBox 48">
            <a:hlinkClick r:id="rId2" action="ppaction://hlinksldjump"/>
          </p:cNvPr>
          <p:cNvSpPr txBox="1"/>
          <p:nvPr/>
        </p:nvSpPr>
        <p:spPr>
          <a:xfrm>
            <a:off x="6477000" y="18088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Q15 = D</a:t>
            </a:r>
            <a:endParaRPr lang="en-US" sz="2400" b="1" dirty="0">
              <a:latin typeface="+mj-lt"/>
            </a:endParaRPr>
          </a:p>
        </p:txBody>
      </p:sp>
      <p:sp>
        <p:nvSpPr>
          <p:cNvPr id="50" name="TextBox 49">
            <a:hlinkClick r:id="rId2" action="ppaction://hlinksldjump"/>
          </p:cNvPr>
          <p:cNvSpPr txBox="1"/>
          <p:nvPr/>
        </p:nvSpPr>
        <p:spPr>
          <a:xfrm>
            <a:off x="6477000" y="22970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Q16 = C</a:t>
            </a:r>
            <a:endParaRPr lang="en-US" sz="2400" b="1" dirty="0">
              <a:latin typeface="+mj-lt"/>
            </a:endParaRPr>
          </a:p>
        </p:txBody>
      </p:sp>
      <p:sp>
        <p:nvSpPr>
          <p:cNvPr id="51" name="TextBox 50">
            <a:hlinkClick r:id="rId2" action="ppaction://hlinksldjump"/>
          </p:cNvPr>
          <p:cNvSpPr txBox="1"/>
          <p:nvPr/>
        </p:nvSpPr>
        <p:spPr>
          <a:xfrm>
            <a:off x="6477000" y="27542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Q17 = A</a:t>
            </a:r>
            <a:endParaRPr lang="en-US" sz="2400" b="1" dirty="0">
              <a:latin typeface="+mj-lt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6477000" y="319541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Q18 = A</a:t>
            </a:r>
            <a:endParaRPr lang="en-US" sz="2400" b="1" dirty="0">
              <a:latin typeface="+mj-lt"/>
            </a:endParaRPr>
          </a:p>
        </p:txBody>
      </p:sp>
      <p:sp>
        <p:nvSpPr>
          <p:cNvPr id="53" name="TextBox 52">
            <a:hlinkClick r:id="rId2" action="ppaction://hlinksldjump"/>
          </p:cNvPr>
          <p:cNvSpPr txBox="1"/>
          <p:nvPr/>
        </p:nvSpPr>
        <p:spPr>
          <a:xfrm>
            <a:off x="6477000" y="36983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Q19 = C</a:t>
            </a:r>
            <a:endParaRPr lang="en-US" sz="2400" b="1" dirty="0">
              <a:latin typeface="+mj-lt"/>
            </a:endParaRPr>
          </a:p>
        </p:txBody>
      </p:sp>
      <p:sp>
        <p:nvSpPr>
          <p:cNvPr id="54" name="TextBox 53">
            <a:hlinkClick r:id="rId2" action="ppaction://hlinksldjump"/>
          </p:cNvPr>
          <p:cNvSpPr txBox="1"/>
          <p:nvPr/>
        </p:nvSpPr>
        <p:spPr>
          <a:xfrm>
            <a:off x="6477000" y="415605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Q20 = B</a:t>
            </a:r>
            <a:endParaRPr lang="en-US" sz="2400" b="1" dirty="0">
              <a:latin typeface="+mj-lt"/>
            </a:endParaRPr>
          </a:p>
        </p:txBody>
      </p:sp>
      <p:cxnSp>
        <p:nvCxnSpPr>
          <p:cNvPr id="59" name="Straight Connector 58">
            <a:hlinkClick r:id="rId2" action="ppaction://hlinksldjump"/>
          </p:cNvPr>
          <p:cNvCxnSpPr/>
          <p:nvPr/>
        </p:nvCxnSpPr>
        <p:spPr>
          <a:xfrm>
            <a:off x="838200" y="1600200"/>
            <a:ext cx="7391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Action Button: End 66">
            <a:hlinkClick r:id="" action="ppaction://hlinkshowjump?jump=endshow" highlightClick="1"/>
          </p:cNvPr>
          <p:cNvSpPr/>
          <p:nvPr/>
        </p:nvSpPr>
        <p:spPr>
          <a:xfrm>
            <a:off x="258306" y="5943600"/>
            <a:ext cx="533400" cy="457200"/>
          </a:xfrm>
          <a:prstGeom prst="actionButtonE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Action Button: Back or Previous 54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Action Button: Home 55">
            <a:hlinkClick r:id="rId3" action="ppaction://hlinksldjump" highlightClick="1"/>
          </p:cNvPr>
          <p:cNvSpPr/>
          <p:nvPr/>
        </p:nvSpPr>
        <p:spPr>
          <a:xfrm>
            <a:off x="258580" y="531901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 b="1" dirty="0"/>
          </a:p>
        </p:txBody>
      </p:sp>
      <p:sp>
        <p:nvSpPr>
          <p:cNvPr id="57" name="TextBox 56">
            <a:hlinkClick r:id="rId2" action="ppaction://hlinksldjump"/>
          </p:cNvPr>
          <p:cNvSpPr txBox="1"/>
          <p:nvPr/>
        </p:nvSpPr>
        <p:spPr>
          <a:xfrm>
            <a:off x="762000" y="53340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3788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acronym points out the accuracy of a computer’s output depends on the accuracy of the input?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9270" y="6338340"/>
            <a:ext cx="2102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516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400800"/>
            <a:ext cx="685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GIGO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FIFO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LIFO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84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MISO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0" name="Action Button: Back or Previous 29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3813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acronym points out the accuracy of a computer’s output depends on the accuracy of the input?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516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GIGO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FIFO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LIFO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840" y="475033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MISO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33" name="Action Button: Back or Previous 32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8243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is classified into layers called a ____________.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10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517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repository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180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hierarchy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record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 structure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5612</TotalTime>
  <Words>3229</Words>
  <Application>Microsoft Office PowerPoint</Application>
  <PresentationFormat>On-screen Show (4:3)</PresentationFormat>
  <Paragraphs>1524</Paragraphs>
  <Slides>63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Office Theme</vt:lpstr>
      <vt:lpstr>Slide 1</vt:lpstr>
      <vt:lpstr>Multiple Choice Main Menu Database Management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 Answer Key Database Management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 Question Quiz</dc:title>
  <dc:creator>Jack</dc:creator>
  <cp:lastModifiedBy>Jack</cp:lastModifiedBy>
  <cp:revision>593</cp:revision>
  <dcterms:created xsi:type="dcterms:W3CDTF">2008-05-20T16:40:50Z</dcterms:created>
  <dcterms:modified xsi:type="dcterms:W3CDTF">2009-02-26T04:39:29Z</dcterms:modified>
</cp:coreProperties>
</file>